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3" d="100"/>
          <a:sy n="63" d="100"/>
        </p:scale>
        <p:origin x="-102"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E016143-E03C-4CFD-AFDC-14E5BDEA754C}" type="datetimeFigureOut">
              <a:rPr lang="en-US" smtClean="0"/>
              <a:t>8/5/2017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41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8/5/2017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234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8/5/2017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36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8/5/2017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79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8/5/2017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790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8/5/2017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1855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8/5/2017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6510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8/5/2017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6228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8/5/2017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093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8/5/2017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0345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8/5/2017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988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E59FD0C-5451-4CA0-86AF-E70AE3279989}" type="datetimeFigureOut">
              <a:rPr lang="en-US" smtClean="0"/>
              <a:t>8/5/2017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9734828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Through the Tunnel</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1975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91440"/>
          </a:xfrm>
        </p:spPr>
        <p:txBody>
          <a:bodyPr>
            <a:normAutofit fontScale="90000"/>
          </a:bodyPr>
          <a:lstStyle/>
          <a:p>
            <a:r>
              <a:rPr lang="en-US" sz="800" dirty="0"/>
              <a:t>10</a:t>
            </a:r>
          </a:p>
        </p:txBody>
      </p:sp>
      <p:sp>
        <p:nvSpPr>
          <p:cNvPr id="3" name="Content Placeholder 2"/>
          <p:cNvSpPr>
            <a:spLocks noGrp="1"/>
          </p:cNvSpPr>
          <p:nvPr>
            <p:ph idx="1"/>
          </p:nvPr>
        </p:nvSpPr>
        <p:spPr>
          <a:xfrm>
            <a:off x="1261872" y="605790"/>
            <a:ext cx="8595360" cy="5840730"/>
          </a:xfrm>
        </p:spPr>
        <p:txBody>
          <a:bodyPr>
            <a:normAutofit/>
          </a:bodyPr>
          <a:lstStyle/>
          <a:p>
            <a:r>
              <a:rPr lang="en-US" sz="2800" u="sng" dirty="0"/>
              <a:t>Set-offs</a:t>
            </a:r>
            <a:endParaRPr lang="en-US" sz="2800" dirty="0"/>
          </a:p>
          <a:p>
            <a:r>
              <a:rPr lang="en-US" sz="2800" dirty="0"/>
              <a:t>A group of older boys—men to Jerry—that speak a foreign language come to the beach to hang out and have fun.</a:t>
            </a:r>
          </a:p>
          <a:p>
            <a:r>
              <a:rPr lang="en-US" sz="2800" dirty="0"/>
              <a:t>Jerry’s decision to traverse the underwater tunnel is a courageous (if dangerous) idea.</a:t>
            </a:r>
          </a:p>
          <a:p>
            <a:r>
              <a:rPr lang="en-US" sz="2800" u="sng" dirty="0"/>
              <a:t>Series</a:t>
            </a:r>
            <a:endParaRPr lang="en-US" sz="2800" dirty="0"/>
          </a:p>
          <a:p>
            <a:r>
              <a:rPr lang="en-US" sz="2800" dirty="0"/>
              <a:t>The author presents three symbols representing Jerry’s transition to maturity: the safe beach (his childhood), the wild, rocky beach (stepping out into the world), and the tunnel (his journey toward manhood).</a:t>
            </a:r>
          </a:p>
          <a:p>
            <a:endParaRPr lang="en-US" dirty="0"/>
          </a:p>
        </p:txBody>
      </p:sp>
    </p:spTree>
    <p:extLst>
      <p:ext uri="{BB962C8B-B14F-4D97-AF65-F5344CB8AC3E}">
        <p14:creationId xmlns:p14="http://schemas.microsoft.com/office/powerpoint/2010/main" val="164350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45720"/>
          </a:xfrm>
        </p:spPr>
        <p:txBody>
          <a:bodyPr>
            <a:normAutofit fontScale="90000"/>
          </a:bodyPr>
          <a:lstStyle/>
          <a:p>
            <a:r>
              <a:rPr lang="en-US" sz="800" dirty="0"/>
              <a:t>2</a:t>
            </a:r>
          </a:p>
        </p:txBody>
      </p:sp>
      <p:sp>
        <p:nvSpPr>
          <p:cNvPr id="3" name="Content Placeholder 2"/>
          <p:cNvSpPr>
            <a:spLocks noGrp="1"/>
          </p:cNvSpPr>
          <p:nvPr>
            <p:ph idx="1"/>
          </p:nvPr>
        </p:nvSpPr>
        <p:spPr>
          <a:xfrm>
            <a:off x="1261872" y="514350"/>
            <a:ext cx="8595360" cy="5665787"/>
          </a:xfrm>
        </p:spPr>
        <p:txBody>
          <a:bodyPr/>
          <a:lstStyle/>
          <a:p>
            <a:pPr>
              <a:buNone/>
            </a:pPr>
            <a:r>
              <a:rPr lang="en-US" sz="3200" b="1" u="sng" dirty="0"/>
              <a:t>THEME: </a:t>
            </a:r>
            <a:r>
              <a:rPr lang="en-US" sz="3200" dirty="0"/>
              <a:t>The main idea in a work; the writer’s 		perception about life shared with the 		reader. </a:t>
            </a:r>
            <a:r>
              <a:rPr lang="en-US" sz="3200" u="sng" dirty="0"/>
              <a:t>Theme is rarely directly </a:t>
            </a:r>
            <a:r>
              <a:rPr lang="en-US" sz="3200" dirty="0"/>
              <a:t>			</a:t>
            </a:r>
            <a:r>
              <a:rPr lang="en-US" sz="3200" u="sng" dirty="0"/>
              <a:t>stated.</a:t>
            </a:r>
          </a:p>
          <a:p>
            <a:pPr>
              <a:buNone/>
            </a:pPr>
            <a:endParaRPr lang="en-US" sz="3200" u="sng" dirty="0"/>
          </a:p>
          <a:p>
            <a:pPr>
              <a:buNone/>
            </a:pPr>
            <a:r>
              <a:rPr lang="en-US" sz="3200" b="1" u="sng" dirty="0"/>
              <a:t>SYMBOL: </a:t>
            </a:r>
            <a:r>
              <a:rPr lang="en-US" sz="3200" dirty="0"/>
              <a:t>A person, place, or object that </a:t>
            </a:r>
          </a:p>
          <a:p>
            <a:pPr>
              <a:buNone/>
            </a:pPr>
            <a:r>
              <a:rPr lang="en-US" sz="3200" dirty="0"/>
              <a:t>			  stands for something beyond </a:t>
            </a:r>
          </a:p>
          <a:p>
            <a:pPr>
              <a:buNone/>
            </a:pPr>
            <a:r>
              <a:rPr lang="en-US" sz="3200" dirty="0"/>
              <a:t>   			  itself.</a:t>
            </a:r>
          </a:p>
          <a:p>
            <a:endParaRPr lang="en-US" dirty="0"/>
          </a:p>
        </p:txBody>
      </p:sp>
    </p:spTree>
    <p:extLst>
      <p:ext uri="{BB962C8B-B14F-4D97-AF65-F5344CB8AC3E}">
        <p14:creationId xmlns:p14="http://schemas.microsoft.com/office/powerpoint/2010/main" val="272044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02870"/>
          </a:xfrm>
        </p:spPr>
        <p:txBody>
          <a:bodyPr>
            <a:normAutofit fontScale="90000"/>
          </a:bodyPr>
          <a:lstStyle/>
          <a:p>
            <a:r>
              <a:rPr lang="en-US" sz="800" dirty="0"/>
              <a:t>3</a:t>
            </a:r>
          </a:p>
        </p:txBody>
      </p:sp>
      <p:sp>
        <p:nvSpPr>
          <p:cNvPr id="3" name="Content Placeholder 2"/>
          <p:cNvSpPr>
            <a:spLocks noGrp="1"/>
          </p:cNvSpPr>
          <p:nvPr>
            <p:ph idx="1"/>
          </p:nvPr>
        </p:nvSpPr>
        <p:spPr>
          <a:xfrm>
            <a:off x="1261872" y="468630"/>
            <a:ext cx="8595360" cy="5711507"/>
          </a:xfrm>
        </p:spPr>
        <p:txBody>
          <a:bodyPr/>
          <a:lstStyle/>
          <a:p>
            <a:pPr>
              <a:buNone/>
            </a:pPr>
            <a:r>
              <a:rPr lang="en-US" sz="3200" b="1" u="sng" dirty="0"/>
              <a:t>RITE OF PASSAGE: </a:t>
            </a:r>
            <a:r>
              <a:rPr lang="en-US" sz="3200" dirty="0"/>
              <a:t>A story that depicts a </a:t>
            </a:r>
          </a:p>
          <a:p>
            <a:pPr>
              <a:buNone/>
            </a:pPr>
            <a:r>
              <a:rPr lang="en-US" sz="3200" dirty="0"/>
              <a:t>				     life-changing realization.</a:t>
            </a:r>
          </a:p>
          <a:p>
            <a:pPr>
              <a:buNone/>
            </a:pPr>
            <a:r>
              <a:rPr lang="en-US" sz="3200" dirty="0"/>
              <a:t> </a:t>
            </a:r>
          </a:p>
          <a:p>
            <a:pPr>
              <a:buNone/>
            </a:pPr>
            <a:r>
              <a:rPr lang="en-US" sz="3200" b="1" u="sng" dirty="0"/>
              <a:t>MOMENT OF INSIGHT: </a:t>
            </a:r>
            <a:r>
              <a:rPr lang="en-US" sz="3200" dirty="0"/>
              <a:t>When the “light					                bulb comes on.”</a:t>
            </a:r>
          </a:p>
          <a:p>
            <a:pPr>
              <a:buNone/>
            </a:pPr>
            <a:endParaRPr lang="en-US" sz="3200" dirty="0"/>
          </a:p>
          <a:p>
            <a:pPr>
              <a:buNone/>
            </a:pPr>
            <a:r>
              <a:rPr lang="en-US" sz="3200" b="1" u="sng" dirty="0"/>
              <a:t>TRIGGER: </a:t>
            </a:r>
            <a:r>
              <a:rPr lang="en-US" sz="3200" dirty="0"/>
              <a:t>The event that brings to pass the </a:t>
            </a:r>
          </a:p>
          <a:p>
            <a:pPr>
              <a:buNone/>
            </a:pPr>
            <a:r>
              <a:rPr lang="en-US" sz="3200" dirty="0"/>
              <a:t>		          </a:t>
            </a:r>
            <a:r>
              <a:rPr lang="en-US" sz="3200" i="1" dirty="0"/>
              <a:t>Moment of Insight</a:t>
            </a:r>
            <a:r>
              <a:rPr lang="en-US" sz="3200" dirty="0"/>
              <a:t>.</a:t>
            </a:r>
          </a:p>
          <a:p>
            <a:endParaRPr lang="en-US" dirty="0"/>
          </a:p>
        </p:txBody>
      </p:sp>
    </p:spTree>
    <p:extLst>
      <p:ext uri="{BB962C8B-B14F-4D97-AF65-F5344CB8AC3E}">
        <p14:creationId xmlns:p14="http://schemas.microsoft.com/office/powerpoint/2010/main" val="419811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45720"/>
          </a:xfrm>
        </p:spPr>
        <p:txBody>
          <a:bodyPr>
            <a:normAutofit fontScale="90000"/>
          </a:bodyPr>
          <a:lstStyle/>
          <a:p>
            <a:r>
              <a:rPr lang="en-US" sz="800" dirty="0"/>
              <a:t>4</a:t>
            </a:r>
          </a:p>
        </p:txBody>
      </p:sp>
      <p:sp>
        <p:nvSpPr>
          <p:cNvPr id="3" name="Content Placeholder 2"/>
          <p:cNvSpPr>
            <a:spLocks noGrp="1"/>
          </p:cNvSpPr>
          <p:nvPr>
            <p:ph idx="1"/>
          </p:nvPr>
        </p:nvSpPr>
        <p:spPr>
          <a:xfrm>
            <a:off x="1261872" y="502920"/>
            <a:ext cx="8595360" cy="5677217"/>
          </a:xfrm>
        </p:spPr>
        <p:txBody>
          <a:bodyPr/>
          <a:lstStyle/>
          <a:p>
            <a:r>
              <a:rPr lang="en-US" sz="3200" dirty="0"/>
              <a:t>…at the </a:t>
            </a:r>
            <a:r>
              <a:rPr lang="en-US" sz="3200" b="1" dirty="0"/>
              <a:t>wild bay</a:t>
            </a:r>
            <a:r>
              <a:rPr lang="en-US" sz="3200" dirty="0"/>
              <a:t>; and all morning, as he played on the </a:t>
            </a:r>
            <a:r>
              <a:rPr lang="en-US" sz="3200" b="1" dirty="0"/>
              <a:t>safe beach</a:t>
            </a:r>
            <a:r>
              <a:rPr lang="en-US" sz="3200" dirty="0"/>
              <a:t>, he was thinking of it.       (Pg. 78)</a:t>
            </a:r>
          </a:p>
          <a:p>
            <a:r>
              <a:rPr lang="en-US" sz="3200" dirty="0"/>
              <a:t>…over a middle region where rocks lay like discolored monsters under the surface, and then he was in the real sea—a warm sea where irregular cold currents from the deep water shocked his limbs.    (Pg. 78)</a:t>
            </a:r>
          </a:p>
          <a:p>
            <a:endParaRPr lang="en-US" dirty="0"/>
          </a:p>
        </p:txBody>
      </p:sp>
    </p:spTree>
    <p:extLst>
      <p:ext uri="{BB962C8B-B14F-4D97-AF65-F5344CB8AC3E}">
        <p14:creationId xmlns:p14="http://schemas.microsoft.com/office/powerpoint/2010/main" val="427009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45719"/>
          </a:xfrm>
        </p:spPr>
        <p:txBody>
          <a:bodyPr>
            <a:normAutofit fontScale="90000"/>
          </a:bodyPr>
          <a:lstStyle/>
          <a:p>
            <a:r>
              <a:rPr lang="en-US" sz="800" dirty="0"/>
              <a:t>5</a:t>
            </a:r>
          </a:p>
        </p:txBody>
      </p:sp>
      <p:sp>
        <p:nvSpPr>
          <p:cNvPr id="3" name="Content Placeholder 2"/>
          <p:cNvSpPr>
            <a:spLocks noGrp="1"/>
          </p:cNvSpPr>
          <p:nvPr>
            <p:ph idx="1"/>
          </p:nvPr>
        </p:nvSpPr>
        <p:spPr>
          <a:xfrm>
            <a:off x="1261872" y="411480"/>
            <a:ext cx="8595360" cy="5955030"/>
          </a:xfrm>
        </p:spPr>
        <p:txBody>
          <a:bodyPr>
            <a:normAutofit/>
          </a:bodyPr>
          <a:lstStyle/>
          <a:p>
            <a:pPr algn="ctr"/>
            <a:r>
              <a:rPr lang="en-US" sz="3200" b="1" dirty="0"/>
              <a:t>Symbols</a:t>
            </a:r>
          </a:p>
          <a:p>
            <a:r>
              <a:rPr lang="en-US" sz="3200" dirty="0"/>
              <a:t>Mother’s beach—safe, no rocks, sanding</a:t>
            </a:r>
          </a:p>
          <a:p>
            <a:r>
              <a:rPr lang="en-US" sz="3200" dirty="0"/>
              <a:t>(childhood and adolescent years) </a:t>
            </a:r>
          </a:p>
          <a:p>
            <a:r>
              <a:rPr lang="en-US" sz="3200" dirty="0"/>
              <a:t>Boy’s beach—rocking, </a:t>
            </a:r>
          </a:p>
          <a:p>
            <a:r>
              <a:rPr lang="en-US" sz="3200" dirty="0"/>
              <a:t>(adult world where one can get hurt)</a:t>
            </a:r>
          </a:p>
          <a:p>
            <a:r>
              <a:rPr lang="en-US" sz="3200" dirty="0"/>
              <a:t>Mother’s path—easy to walk on</a:t>
            </a:r>
          </a:p>
          <a:p>
            <a:r>
              <a:rPr lang="en-US" sz="3200" dirty="0"/>
              <a:t>(childhood and adolescent years) </a:t>
            </a:r>
          </a:p>
          <a:p>
            <a:r>
              <a:rPr lang="en-US" sz="3200" dirty="0"/>
              <a:t>Boy’s path—rocking, hard to walk on</a:t>
            </a:r>
          </a:p>
          <a:p>
            <a:r>
              <a:rPr lang="en-US" sz="3200" dirty="0"/>
              <a:t>(adult world where one can get hurt)</a:t>
            </a:r>
          </a:p>
          <a:p>
            <a:endParaRPr lang="en-US" dirty="0"/>
          </a:p>
        </p:txBody>
      </p:sp>
    </p:spTree>
    <p:extLst>
      <p:ext uri="{BB962C8B-B14F-4D97-AF65-F5344CB8AC3E}">
        <p14:creationId xmlns:p14="http://schemas.microsoft.com/office/powerpoint/2010/main" val="321150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60020"/>
            <a:ext cx="9692640" cy="80010"/>
          </a:xfrm>
        </p:spPr>
        <p:txBody>
          <a:bodyPr>
            <a:normAutofit fontScale="90000"/>
          </a:bodyPr>
          <a:lstStyle/>
          <a:p>
            <a:r>
              <a:rPr lang="en-US" sz="800" dirty="0"/>
              <a:t>6</a:t>
            </a:r>
          </a:p>
        </p:txBody>
      </p:sp>
      <p:sp>
        <p:nvSpPr>
          <p:cNvPr id="3" name="Content Placeholder 2"/>
          <p:cNvSpPr>
            <a:spLocks noGrp="1"/>
          </p:cNvSpPr>
          <p:nvPr>
            <p:ph idx="1"/>
          </p:nvPr>
        </p:nvSpPr>
        <p:spPr>
          <a:xfrm>
            <a:off x="1261872" y="411480"/>
            <a:ext cx="8595360" cy="5768657"/>
          </a:xfrm>
        </p:spPr>
        <p:txBody>
          <a:bodyPr/>
          <a:lstStyle/>
          <a:p>
            <a:r>
              <a:rPr lang="en-US" sz="3200" b="1" dirty="0"/>
              <a:t>The boys on the rocks</a:t>
            </a:r>
          </a:p>
          <a:p>
            <a:r>
              <a:rPr lang="en-US" sz="3200" dirty="0"/>
              <a:t>They were big boys—men, to Jerry. (Pg.79)</a:t>
            </a:r>
          </a:p>
          <a:p>
            <a:r>
              <a:rPr lang="en-US" sz="3200" dirty="0"/>
              <a:t>[adults doing something that the boy can’t]</a:t>
            </a:r>
          </a:p>
          <a:p>
            <a:r>
              <a:rPr lang="en-US" sz="3200" b="1" dirty="0"/>
              <a:t>Mother</a:t>
            </a:r>
          </a:p>
          <a:p>
            <a:r>
              <a:rPr lang="en-US" sz="3200" dirty="0"/>
              <a:t>[adults that look after kids]</a:t>
            </a:r>
          </a:p>
          <a:p>
            <a:r>
              <a:rPr lang="en-US" sz="3200" b="1" dirty="0"/>
              <a:t>The Tunnel</a:t>
            </a:r>
          </a:p>
          <a:p>
            <a:r>
              <a:rPr lang="en-US" sz="3200" dirty="0"/>
              <a:t>[choices made moving to the rite of passage]</a:t>
            </a:r>
          </a:p>
          <a:p>
            <a:r>
              <a:rPr lang="en-US" sz="3200" dirty="0"/>
              <a:t>dark, rocks all over—nose was bleeding</a:t>
            </a:r>
          </a:p>
          <a:p>
            <a:endParaRPr lang="en-US" dirty="0"/>
          </a:p>
        </p:txBody>
      </p:sp>
    </p:spTree>
    <p:extLst>
      <p:ext uri="{BB962C8B-B14F-4D97-AF65-F5344CB8AC3E}">
        <p14:creationId xmlns:p14="http://schemas.microsoft.com/office/powerpoint/2010/main" val="289640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02870"/>
          </a:xfrm>
        </p:spPr>
        <p:txBody>
          <a:bodyPr>
            <a:normAutofit fontScale="90000"/>
          </a:bodyPr>
          <a:lstStyle/>
          <a:p>
            <a:r>
              <a:rPr lang="en-US" sz="800" dirty="0"/>
              <a:t>7</a:t>
            </a:r>
          </a:p>
        </p:txBody>
      </p:sp>
      <p:sp>
        <p:nvSpPr>
          <p:cNvPr id="3" name="Content Placeholder 2"/>
          <p:cNvSpPr>
            <a:spLocks noGrp="1"/>
          </p:cNvSpPr>
          <p:nvPr>
            <p:ph idx="1"/>
          </p:nvPr>
        </p:nvSpPr>
        <p:spPr>
          <a:xfrm>
            <a:off x="1261872" y="468630"/>
            <a:ext cx="8595360" cy="5711507"/>
          </a:xfrm>
        </p:spPr>
        <p:txBody>
          <a:bodyPr/>
          <a:lstStyle/>
          <a:p>
            <a:pPr marL="0" indent="0" algn="ctr">
              <a:buNone/>
            </a:pPr>
            <a:r>
              <a:rPr lang="en-US" sz="3200" b="1" dirty="0"/>
              <a:t>TRIGGER</a:t>
            </a:r>
            <a:endParaRPr lang="en-US" sz="3200" dirty="0"/>
          </a:p>
          <a:p>
            <a:r>
              <a:rPr lang="en-US" sz="3200" dirty="0"/>
              <a:t>To be with them, of them, was a craving that filled his whole body.  (Pg. 79)</a:t>
            </a:r>
          </a:p>
          <a:p>
            <a:r>
              <a:rPr lang="en-US" sz="3200" dirty="0"/>
              <a:t>Look at me! Look! And he began splashing and kicking in the water like a </a:t>
            </a:r>
            <a:r>
              <a:rPr lang="en-US" sz="3200" b="1" dirty="0"/>
              <a:t>foolish dog.  (</a:t>
            </a:r>
            <a:r>
              <a:rPr lang="en-US" sz="3200" dirty="0"/>
              <a:t>Pg. 79)</a:t>
            </a:r>
          </a:p>
          <a:p>
            <a:endParaRPr lang="en-US" dirty="0"/>
          </a:p>
        </p:txBody>
      </p:sp>
    </p:spTree>
    <p:extLst>
      <p:ext uri="{BB962C8B-B14F-4D97-AF65-F5344CB8AC3E}">
        <p14:creationId xmlns:p14="http://schemas.microsoft.com/office/powerpoint/2010/main" val="127219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02870"/>
          </a:xfrm>
        </p:spPr>
        <p:txBody>
          <a:bodyPr>
            <a:normAutofit fontScale="90000"/>
          </a:bodyPr>
          <a:lstStyle/>
          <a:p>
            <a:r>
              <a:rPr lang="en-US" sz="800" dirty="0"/>
              <a:t>8</a:t>
            </a:r>
          </a:p>
        </p:txBody>
      </p:sp>
      <p:sp>
        <p:nvSpPr>
          <p:cNvPr id="3" name="Content Placeholder 2"/>
          <p:cNvSpPr>
            <a:spLocks noGrp="1"/>
          </p:cNvSpPr>
          <p:nvPr>
            <p:ph idx="1"/>
          </p:nvPr>
        </p:nvSpPr>
        <p:spPr>
          <a:xfrm>
            <a:off x="1261872" y="582930"/>
            <a:ext cx="8595360" cy="5597207"/>
          </a:xfrm>
        </p:spPr>
        <p:txBody>
          <a:bodyPr/>
          <a:lstStyle/>
          <a:p>
            <a:pPr marL="0" indent="0" algn="ctr">
              <a:buNone/>
            </a:pPr>
            <a:r>
              <a:rPr lang="en-US" sz="3200" b="1" dirty="0"/>
              <a:t>MOMENT OF INSIGHT</a:t>
            </a:r>
            <a:endParaRPr lang="en-US" sz="3200" dirty="0"/>
          </a:p>
          <a:p>
            <a:r>
              <a:rPr lang="en-US" sz="3200" dirty="0"/>
              <a:t>It was no longer of the least importance to go to the bay.  (Pg. 84)</a:t>
            </a:r>
          </a:p>
          <a:p>
            <a:endParaRPr lang="en-US" dirty="0"/>
          </a:p>
        </p:txBody>
      </p:sp>
    </p:spTree>
    <p:extLst>
      <p:ext uri="{BB962C8B-B14F-4D97-AF65-F5344CB8AC3E}">
        <p14:creationId xmlns:p14="http://schemas.microsoft.com/office/powerpoint/2010/main" val="229771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57150"/>
          </a:xfrm>
        </p:spPr>
        <p:txBody>
          <a:bodyPr>
            <a:normAutofit fontScale="90000"/>
          </a:bodyPr>
          <a:lstStyle/>
          <a:p>
            <a:r>
              <a:rPr lang="en-US" sz="800" dirty="0"/>
              <a:t>9</a:t>
            </a:r>
          </a:p>
        </p:txBody>
      </p:sp>
      <p:sp>
        <p:nvSpPr>
          <p:cNvPr id="3" name="Content Placeholder 2"/>
          <p:cNvSpPr>
            <a:spLocks noGrp="1"/>
          </p:cNvSpPr>
          <p:nvPr>
            <p:ph idx="1"/>
          </p:nvPr>
        </p:nvSpPr>
        <p:spPr>
          <a:xfrm>
            <a:off x="1261872" y="514350"/>
            <a:ext cx="8595360" cy="6057900"/>
          </a:xfrm>
        </p:spPr>
        <p:txBody>
          <a:bodyPr>
            <a:normAutofit/>
          </a:bodyPr>
          <a:lstStyle/>
          <a:p>
            <a:r>
              <a:rPr lang="en-US" b="1" dirty="0"/>
              <a:t>THROUGH THE TUNNEL</a:t>
            </a:r>
            <a:endParaRPr lang="en-US" dirty="0"/>
          </a:p>
          <a:p>
            <a:r>
              <a:rPr lang="en-US" sz="2400" u="sng" dirty="0"/>
              <a:t>Participles</a:t>
            </a:r>
            <a:endParaRPr lang="en-US" sz="2400" dirty="0"/>
          </a:p>
          <a:p>
            <a:r>
              <a:rPr lang="en-US" sz="2400" dirty="0"/>
              <a:t>Suffering through bloody noses and breath taking drills, Jerry prepares himself to swim through the mysterious tunnel.</a:t>
            </a:r>
          </a:p>
          <a:p>
            <a:r>
              <a:rPr lang="en-US" sz="2400" dirty="0"/>
              <a:t>As Jerry plays by himself, swimming and diving in the wild rocky bay, he spies a group of older boys on the cliff above him.</a:t>
            </a:r>
          </a:p>
          <a:p>
            <a:r>
              <a:rPr lang="en-US" sz="2400" u="sng" dirty="0"/>
              <a:t>Appositives</a:t>
            </a:r>
            <a:endParaRPr lang="en-US" sz="2400" dirty="0"/>
          </a:p>
          <a:p>
            <a:r>
              <a:rPr lang="en-US" sz="2400" dirty="0"/>
              <a:t>Jerry, normally a calm and collected boy, decides he needs to impress the older boys by jumping off the cliff.</a:t>
            </a:r>
          </a:p>
          <a:p>
            <a:r>
              <a:rPr lang="en-US" sz="2400" dirty="0"/>
              <a:t>The tunnel, a symbol of Jerry’s journey toward maturity, is filled with mystery and unknown dangers.</a:t>
            </a:r>
          </a:p>
          <a:p>
            <a:endParaRPr lang="en-US" dirty="0"/>
          </a:p>
        </p:txBody>
      </p:sp>
    </p:spTree>
    <p:extLst>
      <p:ext uri="{BB962C8B-B14F-4D97-AF65-F5344CB8AC3E}">
        <p14:creationId xmlns:p14="http://schemas.microsoft.com/office/powerpoint/2010/main" val="4039772776"/>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Basis</Template>
  <TotalTime>22</TotalTime>
  <Words>451</Words>
  <Application>Microsoft Office PowerPoint</Application>
  <PresentationFormat>Custom</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Basis</vt:lpstr>
      <vt:lpstr>Through the Tunnel </vt:lpstr>
      <vt:lpstr>2</vt:lpstr>
      <vt:lpstr>3</vt:lpstr>
      <vt:lpstr>4</vt:lpstr>
      <vt:lpstr>5</vt:lpstr>
      <vt:lpstr>6</vt:lpstr>
      <vt:lpstr>7</vt:lpstr>
      <vt:lpstr>8</vt:lpstr>
      <vt:lpstr>9</vt:lpstr>
      <vt:lpstr>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Through the Tunnel</dc:title>
  <dc:creator>ALAN BROCKMAN</dc:creator>
  <cp:lastModifiedBy>Mr Brockman</cp:lastModifiedBy>
  <cp:revision>3</cp:revision>
  <dcterms:created xsi:type="dcterms:W3CDTF">2016-06-02T01:36:17Z</dcterms:created>
  <dcterms:modified xsi:type="dcterms:W3CDTF">2017-08-05T17:00:05Z</dcterms:modified>
</cp:coreProperties>
</file>