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97" d="100"/>
          <a:sy n="97" d="100"/>
        </p:scale>
        <p:origin x="-114" y="-22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CE88BF2-E797-48F6-8319-1E871AC3D44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CE88BF2-E797-48F6-8319-1E871AC3D448}"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8" name="Slide Number Placeholder 7"/>
          <p:cNvSpPr>
            <a:spLocks noGrp="1"/>
          </p:cNvSpPr>
          <p:nvPr>
            <p:ph type="sldNum" sz="quarter" idx="11"/>
          </p:nvPr>
        </p:nvSpPr>
        <p:spPr/>
        <p:txBody>
          <a:bodyPr/>
          <a:lstStyle/>
          <a:p>
            <a:fld id="{8CE88BF2-E797-48F6-8319-1E871AC3D44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EA08FEF-4541-4DCD-BA0A-6A9C6AD690DD}"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156448" y="6422064"/>
            <a:ext cx="762000" cy="365125"/>
          </a:xfrm>
        </p:spPr>
        <p:txBody>
          <a:bodyPr/>
          <a:lstStyle/>
          <a:p>
            <a:fld id="{8CE88BF2-E797-48F6-8319-1E871AC3D44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3EA08FEF-4541-4DCD-BA0A-6A9C6AD690DD}"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CE88BF2-E797-48F6-8319-1E871AC3D44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3EA08FEF-4541-4DCD-BA0A-6A9C6AD690DD}" type="datetimeFigureOut">
              <a:rPr lang="en-US" smtClean="0"/>
              <a:t>10/5/2018</a:t>
            </a:fld>
            <a:endParaRPr lang="en-US" dirty="0"/>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dirty="0"/>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CE88BF2-E797-48F6-8319-1E871AC3D448}"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Wind</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796067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10</a:t>
            </a:r>
          </a:p>
        </p:txBody>
      </p:sp>
      <p:sp>
        <p:nvSpPr>
          <p:cNvPr id="3" name="Content Placeholder 2"/>
          <p:cNvSpPr>
            <a:spLocks noGrp="1"/>
          </p:cNvSpPr>
          <p:nvPr>
            <p:ph idx="1"/>
          </p:nvPr>
        </p:nvSpPr>
        <p:spPr>
          <a:xfrm>
            <a:off x="457200" y="304800"/>
            <a:ext cx="8229600" cy="5821363"/>
          </a:xfrm>
        </p:spPr>
        <p:txBody>
          <a:bodyPr>
            <a:normAutofit/>
          </a:bodyPr>
          <a:lstStyle/>
          <a:p>
            <a:r>
              <a:rPr lang="en-US" sz="3200" dirty="0"/>
              <a:t>6. </a:t>
            </a:r>
            <a:r>
              <a:rPr lang="en-US" sz="3200" b="1" dirty="0">
                <a:solidFill>
                  <a:srgbClr val="FFFF00"/>
                </a:solidFill>
              </a:rPr>
              <a:t>Adverb Clause</a:t>
            </a:r>
          </a:p>
          <a:p>
            <a:r>
              <a:rPr lang="en-US" sz="3200" b="1" dirty="0">
                <a:solidFill>
                  <a:srgbClr val="FFFF00"/>
                </a:solidFill>
              </a:rPr>
              <a:t>	</a:t>
            </a:r>
            <a:r>
              <a:rPr lang="en-US" sz="3200" b="1" dirty="0">
                <a:solidFill>
                  <a:srgbClr val="0070C0"/>
                </a:solidFill>
              </a:rPr>
              <a:t>Participial phrase</a:t>
            </a:r>
          </a:p>
          <a:p>
            <a:endParaRPr lang="en-US" sz="3200" dirty="0"/>
          </a:p>
          <a:p>
            <a:r>
              <a:rPr lang="en-US" sz="3200" b="1" dirty="0">
                <a:solidFill>
                  <a:srgbClr val="FFFF00"/>
                </a:solidFill>
              </a:rPr>
              <a:t>As the wind’s breathy rush blew through the fir trees like a torrent of water, </a:t>
            </a:r>
            <a:r>
              <a:rPr lang="en-US" sz="3200" dirty="0"/>
              <a:t>he could hear the rattle and scrape of the dry cornstalk leaves,</a:t>
            </a:r>
            <a:r>
              <a:rPr lang="en-US" sz="3200" b="1" dirty="0">
                <a:solidFill>
                  <a:srgbClr val="FFFF00"/>
                </a:solidFill>
              </a:rPr>
              <a:t> </a:t>
            </a:r>
            <a:r>
              <a:rPr lang="en-US" sz="3200" b="1" dirty="0">
                <a:solidFill>
                  <a:srgbClr val="0070C0"/>
                </a:solidFill>
              </a:rPr>
              <a:t>sounding like an avalanche of small stones</a:t>
            </a:r>
            <a:r>
              <a:rPr lang="en-US" sz="3200" b="1" dirty="0">
                <a:solidFill>
                  <a:srgbClr val="FFFF00"/>
                </a:solidFill>
              </a:rPr>
              <a:t>. </a:t>
            </a:r>
          </a:p>
        </p:txBody>
      </p:sp>
    </p:spTree>
    <p:extLst>
      <p:ext uri="{BB962C8B-B14F-4D97-AF65-F5344CB8AC3E}">
        <p14:creationId xmlns:p14="http://schemas.microsoft.com/office/powerpoint/2010/main" val="98607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11</a:t>
            </a:r>
          </a:p>
        </p:txBody>
      </p:sp>
      <p:sp>
        <p:nvSpPr>
          <p:cNvPr id="3" name="Content Placeholder 2"/>
          <p:cNvSpPr>
            <a:spLocks noGrp="1"/>
          </p:cNvSpPr>
          <p:nvPr>
            <p:ph idx="1"/>
          </p:nvPr>
        </p:nvSpPr>
        <p:spPr>
          <a:xfrm>
            <a:off x="457200" y="685800"/>
            <a:ext cx="8229600" cy="5440363"/>
          </a:xfrm>
        </p:spPr>
        <p:txBody>
          <a:bodyPr>
            <a:normAutofit/>
          </a:bodyPr>
          <a:lstStyle/>
          <a:p>
            <a:r>
              <a:rPr lang="en-US" sz="3200" dirty="0"/>
              <a:t>7. Compound Participial phrase</a:t>
            </a:r>
          </a:p>
          <a:p>
            <a:endParaRPr lang="en-US" sz="3200" dirty="0"/>
          </a:p>
          <a:p>
            <a:r>
              <a:rPr lang="en-US" sz="3200" dirty="0"/>
              <a:t>Behind it all was the harmonic moan of the power lines, </a:t>
            </a:r>
            <a:r>
              <a:rPr lang="en-US" sz="3200" b="1" dirty="0">
                <a:solidFill>
                  <a:srgbClr val="FFFF00"/>
                </a:solidFill>
              </a:rPr>
              <a:t>rising</a:t>
            </a:r>
            <a:r>
              <a:rPr lang="en-US" sz="3200" dirty="0">
                <a:solidFill>
                  <a:srgbClr val="7030A0"/>
                </a:solidFill>
              </a:rPr>
              <a:t> </a:t>
            </a:r>
            <a:r>
              <a:rPr lang="en-US" sz="3200" dirty="0"/>
              <a:t>and </a:t>
            </a:r>
            <a:r>
              <a:rPr lang="en-US" sz="3200" b="1" dirty="0">
                <a:solidFill>
                  <a:srgbClr val="FFFF00"/>
                </a:solidFill>
              </a:rPr>
              <a:t>falling </a:t>
            </a:r>
            <a:r>
              <a:rPr lang="en-US" sz="3200" dirty="0"/>
              <a:t>like the wail of bagpipes.</a:t>
            </a:r>
          </a:p>
        </p:txBody>
      </p:sp>
    </p:spTree>
    <p:extLst>
      <p:ext uri="{BB962C8B-B14F-4D97-AF65-F5344CB8AC3E}">
        <p14:creationId xmlns:p14="http://schemas.microsoft.com/office/powerpoint/2010/main" val="1408686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12</a:t>
            </a:r>
          </a:p>
        </p:txBody>
      </p:sp>
      <p:sp>
        <p:nvSpPr>
          <p:cNvPr id="3" name="Content Placeholder 2"/>
          <p:cNvSpPr>
            <a:spLocks noGrp="1"/>
          </p:cNvSpPr>
          <p:nvPr>
            <p:ph idx="1"/>
          </p:nvPr>
        </p:nvSpPr>
        <p:spPr>
          <a:xfrm>
            <a:off x="457200" y="609600"/>
            <a:ext cx="8229600" cy="5562600"/>
          </a:xfrm>
        </p:spPr>
        <p:txBody>
          <a:bodyPr>
            <a:normAutofit/>
          </a:bodyPr>
          <a:lstStyle/>
          <a:p>
            <a:pPr marL="0" indent="0">
              <a:buNone/>
            </a:pPr>
            <a:r>
              <a:rPr lang="en-US" dirty="0"/>
              <a:t>	When he began the four-mile walk to the campus, a gentle breeze was blowing. He had gone no more than a mile when the wind began to blow in gusts, whipping the branches of the trees and causing him to pull his gloves and his knit cap from his backpack and zip up his windbreaker. The November leaves blew across the two-lane county road, scraping along the asphalt, flattening against hog-wire fences, swirling in front of large racks and concrete culverts, and settling in the ditches.  </a:t>
            </a:r>
          </a:p>
        </p:txBody>
      </p:sp>
    </p:spTree>
    <p:extLst>
      <p:ext uri="{BB962C8B-B14F-4D97-AF65-F5344CB8AC3E}">
        <p14:creationId xmlns:p14="http://schemas.microsoft.com/office/powerpoint/2010/main" val="8905830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13</a:t>
            </a:r>
          </a:p>
        </p:txBody>
      </p:sp>
      <p:sp>
        <p:nvSpPr>
          <p:cNvPr id="3" name="Content Placeholder 2"/>
          <p:cNvSpPr>
            <a:spLocks noGrp="1"/>
          </p:cNvSpPr>
          <p:nvPr>
            <p:ph idx="1"/>
          </p:nvPr>
        </p:nvSpPr>
        <p:spPr>
          <a:xfrm>
            <a:off x="457200" y="381000"/>
            <a:ext cx="8229600" cy="5745163"/>
          </a:xfrm>
        </p:spPr>
        <p:txBody>
          <a:bodyPr>
            <a:normAutofit lnSpcReduction="10000"/>
          </a:bodyPr>
          <a:lstStyle/>
          <a:p>
            <a:r>
              <a:rPr lang="en-US" dirty="0"/>
              <a:t>Blowing in from the mountains to the east, sparse and tiny snowflakes danced, swirled like tiny dragonflies, and swarmed westward across the valley. He lowered his head and walked on, pulling up his collar to protect his neck as the wind played rich and varied tunes.  As the wind’s breathy rush blew through the fir trees like a torrent of water, he could hear the rattle and scrape of the dry cornstalk leaves, sounding like an avalanche of small stones. Behind it all was the harmonic moan of the power lines, rising and falling like the wail of bagpipes.</a:t>
            </a:r>
          </a:p>
          <a:p>
            <a:endParaRPr lang="en-US" dirty="0"/>
          </a:p>
        </p:txBody>
      </p:sp>
    </p:spTree>
    <p:extLst>
      <p:ext uri="{BB962C8B-B14F-4D97-AF65-F5344CB8AC3E}">
        <p14:creationId xmlns:p14="http://schemas.microsoft.com/office/powerpoint/2010/main" val="2692900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2</a:t>
            </a:r>
          </a:p>
        </p:txBody>
      </p:sp>
      <p:sp>
        <p:nvSpPr>
          <p:cNvPr id="3" name="Content Placeholder 2"/>
          <p:cNvSpPr>
            <a:spLocks noGrp="1"/>
          </p:cNvSpPr>
          <p:nvPr>
            <p:ph idx="1"/>
          </p:nvPr>
        </p:nvSpPr>
        <p:spPr>
          <a:xfrm>
            <a:off x="457200" y="457200"/>
            <a:ext cx="8229600" cy="6096000"/>
          </a:xfrm>
        </p:spPr>
        <p:txBody>
          <a:bodyPr>
            <a:normAutofit fontScale="85000" lnSpcReduction="20000"/>
          </a:bodyPr>
          <a:lstStyle/>
          <a:p>
            <a:r>
              <a:rPr lang="en-US" dirty="0"/>
              <a:t>1. Adverb Clause</a:t>
            </a:r>
          </a:p>
          <a:p>
            <a:r>
              <a:rPr lang="en-US" dirty="0"/>
              <a:t>2. Compound Participial phrase—parallel construction</a:t>
            </a:r>
          </a:p>
          <a:p>
            <a:r>
              <a:rPr lang="en-US" dirty="0"/>
              <a:t>	Compound Infinitive phrase –parallel construction</a:t>
            </a:r>
          </a:p>
          <a:p>
            <a:r>
              <a:rPr lang="en-US" dirty="0"/>
              <a:t>3. Series of Participial phrases—parallel construction</a:t>
            </a:r>
          </a:p>
          <a:p>
            <a:r>
              <a:rPr lang="en-US" dirty="0"/>
              <a:t>4. Participial phrase</a:t>
            </a:r>
          </a:p>
          <a:p>
            <a:r>
              <a:rPr lang="en-US" dirty="0"/>
              <a:t>	Series of verbs</a:t>
            </a:r>
          </a:p>
          <a:p>
            <a:r>
              <a:rPr lang="en-US" dirty="0"/>
              <a:t>5. Compound verbs</a:t>
            </a:r>
          </a:p>
          <a:p>
            <a:r>
              <a:rPr lang="en-US" dirty="0"/>
              <a:t>	Participial phrase</a:t>
            </a:r>
          </a:p>
          <a:p>
            <a:r>
              <a:rPr lang="en-US" dirty="0"/>
              <a:t>	Adverb clause</a:t>
            </a:r>
          </a:p>
          <a:p>
            <a:r>
              <a:rPr lang="en-US" dirty="0"/>
              <a:t>6. Adverb Clause</a:t>
            </a:r>
          </a:p>
          <a:p>
            <a:r>
              <a:rPr lang="en-US" dirty="0"/>
              <a:t>	Participial phrase</a:t>
            </a:r>
          </a:p>
          <a:p>
            <a:r>
              <a:rPr lang="en-US" dirty="0"/>
              <a:t>7. Compound Participial phrase</a:t>
            </a:r>
          </a:p>
          <a:p>
            <a:endParaRPr lang="en-US" dirty="0"/>
          </a:p>
        </p:txBody>
      </p:sp>
    </p:spTree>
    <p:extLst>
      <p:ext uri="{BB962C8B-B14F-4D97-AF65-F5344CB8AC3E}">
        <p14:creationId xmlns:p14="http://schemas.microsoft.com/office/powerpoint/2010/main" val="10677551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3</a:t>
            </a:r>
          </a:p>
        </p:txBody>
      </p:sp>
      <p:sp>
        <p:nvSpPr>
          <p:cNvPr id="3" name="Content Placeholder 2"/>
          <p:cNvSpPr>
            <a:spLocks noGrp="1"/>
          </p:cNvSpPr>
          <p:nvPr>
            <p:ph idx="1"/>
          </p:nvPr>
        </p:nvSpPr>
        <p:spPr>
          <a:xfrm>
            <a:off x="457200" y="381000"/>
            <a:ext cx="8229600" cy="5745163"/>
          </a:xfrm>
        </p:spPr>
        <p:txBody>
          <a:bodyPr/>
          <a:lstStyle/>
          <a:p>
            <a:r>
              <a:rPr lang="en-US" dirty="0"/>
              <a:t>1. Adverb Clause</a:t>
            </a:r>
          </a:p>
          <a:p>
            <a:endParaRPr lang="en-US" dirty="0"/>
          </a:p>
          <a:p>
            <a:endParaRPr lang="en-US" dirty="0"/>
          </a:p>
          <a:p>
            <a:pPr marL="0" indent="0">
              <a:buNone/>
            </a:pPr>
            <a:r>
              <a:rPr lang="en-US" dirty="0"/>
              <a:t> </a:t>
            </a:r>
            <a:endParaRPr lang="en-US" sz="3200" dirty="0"/>
          </a:p>
          <a:p>
            <a:r>
              <a:rPr lang="en-US" sz="3200" dirty="0"/>
              <a:t>	</a:t>
            </a:r>
            <a:r>
              <a:rPr lang="en-US" sz="3200" b="1" dirty="0">
                <a:solidFill>
                  <a:srgbClr val="FFFF00"/>
                </a:solidFill>
              </a:rPr>
              <a:t>When he began the four-mile walk to the campus, </a:t>
            </a:r>
            <a:r>
              <a:rPr lang="en-US" sz="3200" dirty="0"/>
              <a:t>a gentle breeze was blowing. </a:t>
            </a:r>
          </a:p>
        </p:txBody>
      </p:sp>
    </p:spTree>
    <p:extLst>
      <p:ext uri="{BB962C8B-B14F-4D97-AF65-F5344CB8AC3E}">
        <p14:creationId xmlns:p14="http://schemas.microsoft.com/office/powerpoint/2010/main" val="4368795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4</a:t>
            </a:r>
          </a:p>
        </p:txBody>
      </p:sp>
      <p:sp>
        <p:nvSpPr>
          <p:cNvPr id="3" name="Content Placeholder 2"/>
          <p:cNvSpPr>
            <a:spLocks noGrp="1"/>
          </p:cNvSpPr>
          <p:nvPr>
            <p:ph idx="1"/>
          </p:nvPr>
        </p:nvSpPr>
        <p:spPr>
          <a:xfrm>
            <a:off x="457200" y="1219200"/>
            <a:ext cx="8229600" cy="4906963"/>
          </a:xfrm>
        </p:spPr>
        <p:txBody>
          <a:bodyPr/>
          <a:lstStyle/>
          <a:p>
            <a:r>
              <a:rPr lang="en-US" sz="3200" dirty="0"/>
              <a:t>2. Adverb Clause</a:t>
            </a:r>
          </a:p>
          <a:p>
            <a:r>
              <a:rPr lang="en-US" sz="3200" dirty="0"/>
              <a:t>     Compound Participial phrase—parallel     	construction</a:t>
            </a:r>
          </a:p>
          <a:p>
            <a:r>
              <a:rPr lang="en-US" sz="3200" dirty="0"/>
              <a:t>	Compound Infinitive phrase –parallel   	construction</a:t>
            </a:r>
          </a:p>
          <a:p>
            <a:endParaRPr lang="en-US" dirty="0"/>
          </a:p>
        </p:txBody>
      </p:sp>
    </p:spTree>
    <p:extLst>
      <p:ext uri="{BB962C8B-B14F-4D97-AF65-F5344CB8AC3E}">
        <p14:creationId xmlns:p14="http://schemas.microsoft.com/office/powerpoint/2010/main" val="42761686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5</a:t>
            </a:r>
          </a:p>
        </p:txBody>
      </p:sp>
      <p:sp>
        <p:nvSpPr>
          <p:cNvPr id="3" name="Content Placeholder 2"/>
          <p:cNvSpPr>
            <a:spLocks noGrp="1"/>
          </p:cNvSpPr>
          <p:nvPr>
            <p:ph idx="1"/>
          </p:nvPr>
        </p:nvSpPr>
        <p:spPr>
          <a:xfrm>
            <a:off x="457200" y="609600"/>
            <a:ext cx="8229600" cy="6019800"/>
          </a:xfrm>
        </p:spPr>
        <p:txBody>
          <a:bodyPr>
            <a:normAutofit lnSpcReduction="10000"/>
          </a:bodyPr>
          <a:lstStyle/>
          <a:p>
            <a:r>
              <a:rPr lang="en-US" dirty="0"/>
              <a:t>2. </a:t>
            </a:r>
            <a:r>
              <a:rPr lang="en-US" sz="3200" b="1" dirty="0">
                <a:solidFill>
                  <a:srgbClr val="FFFF00"/>
                </a:solidFill>
              </a:rPr>
              <a:t>Adverb Clause</a:t>
            </a:r>
          </a:p>
          <a:p>
            <a:r>
              <a:rPr lang="en-US" dirty="0"/>
              <a:t> </a:t>
            </a:r>
            <a:r>
              <a:rPr lang="en-US" sz="3200" u="sng" dirty="0">
                <a:solidFill>
                  <a:srgbClr val="0070C0"/>
                </a:solidFill>
              </a:rPr>
              <a:t>Compound Participial phrase</a:t>
            </a:r>
            <a:r>
              <a:rPr lang="en-US" dirty="0"/>
              <a:t>—parallel 	construction</a:t>
            </a:r>
          </a:p>
          <a:p>
            <a:r>
              <a:rPr lang="en-US" dirty="0"/>
              <a:t>	</a:t>
            </a:r>
            <a:r>
              <a:rPr lang="en-US" sz="3200" dirty="0">
                <a:solidFill>
                  <a:srgbClr val="00B050"/>
                </a:solidFill>
              </a:rPr>
              <a:t>Compound Infinitive phrase</a:t>
            </a:r>
            <a:r>
              <a:rPr lang="en-US" dirty="0"/>
              <a:t> –parallel   	construction</a:t>
            </a:r>
          </a:p>
          <a:p>
            <a:pPr marL="0" indent="0">
              <a:buNone/>
            </a:pPr>
            <a:endParaRPr lang="en-US" dirty="0"/>
          </a:p>
          <a:p>
            <a:r>
              <a:rPr lang="en-US" sz="3200" dirty="0"/>
              <a:t>He had gone no more than a mile </a:t>
            </a:r>
            <a:r>
              <a:rPr lang="en-US" sz="3200" b="1" dirty="0">
                <a:solidFill>
                  <a:srgbClr val="FFFF00"/>
                </a:solidFill>
              </a:rPr>
              <a:t>when the wind began to blow in gusts</a:t>
            </a:r>
            <a:r>
              <a:rPr lang="en-US" sz="3200" dirty="0"/>
              <a:t>, </a:t>
            </a:r>
            <a:r>
              <a:rPr lang="en-US" sz="3200" u="sng" dirty="0">
                <a:solidFill>
                  <a:srgbClr val="0070C0"/>
                </a:solidFill>
              </a:rPr>
              <a:t>whipping</a:t>
            </a:r>
            <a:r>
              <a:rPr lang="en-US" sz="3200" dirty="0">
                <a:solidFill>
                  <a:srgbClr val="FFFF00"/>
                </a:solidFill>
              </a:rPr>
              <a:t> </a:t>
            </a:r>
            <a:r>
              <a:rPr lang="en-US" sz="3200" dirty="0"/>
              <a:t>the branches of the trees</a:t>
            </a:r>
            <a:r>
              <a:rPr lang="en-US" sz="3200" b="1" i="1" dirty="0"/>
              <a:t> and </a:t>
            </a:r>
            <a:r>
              <a:rPr lang="en-US" sz="3200" u="sng" dirty="0">
                <a:solidFill>
                  <a:srgbClr val="0070C0"/>
                </a:solidFill>
              </a:rPr>
              <a:t>causing</a:t>
            </a:r>
            <a:r>
              <a:rPr lang="en-US" sz="3200" dirty="0">
                <a:solidFill>
                  <a:srgbClr val="FFFF00"/>
                </a:solidFill>
              </a:rPr>
              <a:t> </a:t>
            </a:r>
            <a:r>
              <a:rPr lang="en-US" sz="3200" dirty="0"/>
              <a:t>him </a:t>
            </a:r>
            <a:r>
              <a:rPr lang="en-US" sz="3200" dirty="0">
                <a:solidFill>
                  <a:srgbClr val="00B050"/>
                </a:solidFill>
              </a:rPr>
              <a:t>to </a:t>
            </a:r>
            <a:r>
              <a:rPr lang="en-US" sz="3200" b="1" dirty="0">
                <a:solidFill>
                  <a:srgbClr val="00B050"/>
                </a:solidFill>
              </a:rPr>
              <a:t>pull</a:t>
            </a:r>
            <a:r>
              <a:rPr lang="en-US" sz="3200" dirty="0">
                <a:solidFill>
                  <a:srgbClr val="00B050"/>
                </a:solidFill>
              </a:rPr>
              <a:t> </a:t>
            </a:r>
            <a:r>
              <a:rPr lang="en-US" sz="3200" dirty="0"/>
              <a:t>his gloves </a:t>
            </a:r>
            <a:r>
              <a:rPr lang="en-US" sz="3200" b="1" i="1" dirty="0"/>
              <a:t>and</a:t>
            </a:r>
            <a:r>
              <a:rPr lang="en-US" sz="3200" dirty="0"/>
              <a:t> his knit cap from his backpack </a:t>
            </a:r>
            <a:r>
              <a:rPr lang="en-US" sz="3200" b="1" i="1" dirty="0"/>
              <a:t>and</a:t>
            </a:r>
            <a:r>
              <a:rPr lang="en-US" sz="3200" dirty="0"/>
              <a:t> </a:t>
            </a:r>
            <a:r>
              <a:rPr lang="en-US" sz="3200" b="1" dirty="0">
                <a:solidFill>
                  <a:srgbClr val="00B050"/>
                </a:solidFill>
              </a:rPr>
              <a:t>zip</a:t>
            </a:r>
            <a:r>
              <a:rPr lang="en-US" sz="3200" dirty="0">
                <a:solidFill>
                  <a:srgbClr val="FFFF00"/>
                </a:solidFill>
              </a:rPr>
              <a:t> </a:t>
            </a:r>
            <a:r>
              <a:rPr lang="en-US" sz="3200" dirty="0"/>
              <a:t>up his windbreaker. </a:t>
            </a:r>
          </a:p>
        </p:txBody>
      </p:sp>
    </p:spTree>
    <p:extLst>
      <p:ext uri="{BB962C8B-B14F-4D97-AF65-F5344CB8AC3E}">
        <p14:creationId xmlns:p14="http://schemas.microsoft.com/office/powerpoint/2010/main" val="3317192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6</a:t>
            </a:r>
          </a:p>
        </p:txBody>
      </p:sp>
      <p:sp>
        <p:nvSpPr>
          <p:cNvPr id="3" name="Content Placeholder 2"/>
          <p:cNvSpPr>
            <a:spLocks noGrp="1"/>
          </p:cNvSpPr>
          <p:nvPr>
            <p:ph idx="1"/>
          </p:nvPr>
        </p:nvSpPr>
        <p:spPr>
          <a:xfrm>
            <a:off x="457200" y="457200"/>
            <a:ext cx="8229600" cy="5668963"/>
          </a:xfrm>
        </p:spPr>
        <p:txBody>
          <a:bodyPr/>
          <a:lstStyle/>
          <a:p>
            <a:r>
              <a:rPr lang="en-US" sz="3200" dirty="0"/>
              <a:t>3 Series of Participial phrases—parallel construction</a:t>
            </a:r>
          </a:p>
          <a:p>
            <a:endParaRPr lang="en-US" dirty="0"/>
          </a:p>
        </p:txBody>
      </p:sp>
    </p:spTree>
    <p:extLst>
      <p:ext uri="{BB962C8B-B14F-4D97-AF65-F5344CB8AC3E}">
        <p14:creationId xmlns:p14="http://schemas.microsoft.com/office/powerpoint/2010/main" val="1111870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a:t>7</a:t>
            </a:r>
          </a:p>
        </p:txBody>
      </p:sp>
      <p:sp>
        <p:nvSpPr>
          <p:cNvPr id="3" name="Content Placeholder 2"/>
          <p:cNvSpPr>
            <a:spLocks noGrp="1"/>
          </p:cNvSpPr>
          <p:nvPr>
            <p:ph idx="1"/>
          </p:nvPr>
        </p:nvSpPr>
        <p:spPr>
          <a:xfrm>
            <a:off x="457200" y="381000"/>
            <a:ext cx="8229600" cy="5745163"/>
          </a:xfrm>
        </p:spPr>
        <p:txBody>
          <a:bodyPr/>
          <a:lstStyle/>
          <a:p>
            <a:endParaRPr lang="en-US" dirty="0"/>
          </a:p>
          <a:p>
            <a:r>
              <a:rPr lang="en-US" dirty="0"/>
              <a:t>3 Series of Participial phrases—parallel construction</a:t>
            </a:r>
          </a:p>
          <a:p>
            <a:r>
              <a:rPr lang="en-US" dirty="0"/>
              <a:t>The November leaves blew across the two-lane county road, </a:t>
            </a:r>
            <a:r>
              <a:rPr lang="en-US" dirty="0">
                <a:solidFill>
                  <a:srgbClr val="FF0000"/>
                </a:solidFill>
              </a:rPr>
              <a:t>scraping </a:t>
            </a:r>
            <a:r>
              <a:rPr lang="en-US" dirty="0"/>
              <a:t>along the asphalt, </a:t>
            </a:r>
            <a:r>
              <a:rPr lang="en-US" dirty="0">
                <a:solidFill>
                  <a:srgbClr val="FF0000"/>
                </a:solidFill>
              </a:rPr>
              <a:t>flattening</a:t>
            </a:r>
            <a:r>
              <a:rPr lang="en-US" dirty="0"/>
              <a:t> against hog-wire fences, </a:t>
            </a:r>
            <a:r>
              <a:rPr lang="en-US" dirty="0">
                <a:solidFill>
                  <a:srgbClr val="FF0000"/>
                </a:solidFill>
              </a:rPr>
              <a:t>swirling</a:t>
            </a:r>
            <a:r>
              <a:rPr lang="en-US" dirty="0"/>
              <a:t> in front of </a:t>
            </a:r>
            <a:r>
              <a:rPr lang="en-US"/>
              <a:t>large </a:t>
            </a:r>
            <a:r>
              <a:rPr lang="en-US" smtClean="0"/>
              <a:t>rocks </a:t>
            </a:r>
            <a:r>
              <a:rPr lang="en-US" dirty="0"/>
              <a:t>and concrete culverts, and </a:t>
            </a:r>
            <a:r>
              <a:rPr lang="en-US" dirty="0">
                <a:solidFill>
                  <a:srgbClr val="FF0000"/>
                </a:solidFill>
              </a:rPr>
              <a:t>settling</a:t>
            </a:r>
            <a:r>
              <a:rPr lang="en-US" dirty="0"/>
              <a:t> in the ditches. </a:t>
            </a:r>
          </a:p>
        </p:txBody>
      </p:sp>
    </p:spTree>
    <p:extLst>
      <p:ext uri="{BB962C8B-B14F-4D97-AF65-F5344CB8AC3E}">
        <p14:creationId xmlns:p14="http://schemas.microsoft.com/office/powerpoint/2010/main" val="1851901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a:t>8</a:t>
            </a:r>
          </a:p>
        </p:txBody>
      </p:sp>
      <p:sp>
        <p:nvSpPr>
          <p:cNvPr id="3" name="Content Placeholder 2"/>
          <p:cNvSpPr>
            <a:spLocks noGrp="1"/>
          </p:cNvSpPr>
          <p:nvPr>
            <p:ph idx="1"/>
          </p:nvPr>
        </p:nvSpPr>
        <p:spPr>
          <a:xfrm>
            <a:off x="457200" y="381000"/>
            <a:ext cx="8229600" cy="5745163"/>
          </a:xfrm>
        </p:spPr>
        <p:txBody>
          <a:bodyPr>
            <a:normAutofit/>
          </a:bodyPr>
          <a:lstStyle/>
          <a:p>
            <a:r>
              <a:rPr lang="en-US" sz="3200" dirty="0"/>
              <a:t>4. </a:t>
            </a:r>
            <a:r>
              <a:rPr lang="en-US" sz="3200" b="1" dirty="0">
                <a:solidFill>
                  <a:srgbClr val="FFFF00"/>
                </a:solidFill>
              </a:rPr>
              <a:t>Participial phrase</a:t>
            </a:r>
          </a:p>
          <a:p>
            <a:r>
              <a:rPr lang="en-US" sz="3200" dirty="0"/>
              <a:t>	</a:t>
            </a:r>
            <a:r>
              <a:rPr lang="en-US" sz="3200" dirty="0">
                <a:solidFill>
                  <a:srgbClr val="00B050"/>
                </a:solidFill>
              </a:rPr>
              <a:t>Series of verbs</a:t>
            </a:r>
          </a:p>
          <a:p>
            <a:r>
              <a:rPr lang="en-US" sz="3200" dirty="0"/>
              <a:t> </a:t>
            </a:r>
            <a:r>
              <a:rPr lang="en-US" sz="3200" b="1" dirty="0">
                <a:solidFill>
                  <a:srgbClr val="FFFF00"/>
                </a:solidFill>
              </a:rPr>
              <a:t>Blowing in from the mountains to the east, </a:t>
            </a:r>
            <a:r>
              <a:rPr lang="en-US" sz="3200" dirty="0"/>
              <a:t>sparse and tiny snowflakes </a:t>
            </a:r>
            <a:r>
              <a:rPr lang="en-US" sz="3200" b="1" dirty="0">
                <a:solidFill>
                  <a:srgbClr val="00B050"/>
                </a:solidFill>
              </a:rPr>
              <a:t>danced</a:t>
            </a:r>
            <a:r>
              <a:rPr lang="en-US" sz="3200" b="1" dirty="0">
                <a:solidFill>
                  <a:srgbClr val="FFFF00"/>
                </a:solidFill>
              </a:rPr>
              <a:t>, </a:t>
            </a:r>
            <a:r>
              <a:rPr lang="en-US" sz="3200" b="1" dirty="0">
                <a:solidFill>
                  <a:srgbClr val="00B050"/>
                </a:solidFill>
              </a:rPr>
              <a:t>swirled</a:t>
            </a:r>
            <a:r>
              <a:rPr lang="en-US" sz="3200" dirty="0"/>
              <a:t> like tiny dragonflies, and</a:t>
            </a:r>
            <a:r>
              <a:rPr lang="en-US" sz="3200" b="1" dirty="0">
                <a:solidFill>
                  <a:srgbClr val="FFFF00"/>
                </a:solidFill>
              </a:rPr>
              <a:t> </a:t>
            </a:r>
            <a:r>
              <a:rPr lang="en-US" sz="3200" b="1" dirty="0">
                <a:solidFill>
                  <a:srgbClr val="00B050"/>
                </a:solidFill>
              </a:rPr>
              <a:t>swarmed</a:t>
            </a:r>
            <a:r>
              <a:rPr lang="en-US" sz="3200" b="1" dirty="0">
                <a:solidFill>
                  <a:srgbClr val="FFFF00"/>
                </a:solidFill>
              </a:rPr>
              <a:t> </a:t>
            </a:r>
            <a:r>
              <a:rPr lang="en-US" sz="3200" dirty="0"/>
              <a:t>westward across the valley. </a:t>
            </a:r>
          </a:p>
        </p:txBody>
      </p:sp>
    </p:spTree>
    <p:extLst>
      <p:ext uri="{BB962C8B-B14F-4D97-AF65-F5344CB8AC3E}">
        <p14:creationId xmlns:p14="http://schemas.microsoft.com/office/powerpoint/2010/main" val="1640335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en-US" sz="800" dirty="0"/>
              <a:t>9</a:t>
            </a:r>
          </a:p>
        </p:txBody>
      </p:sp>
      <p:sp>
        <p:nvSpPr>
          <p:cNvPr id="3" name="Content Placeholder 2"/>
          <p:cNvSpPr>
            <a:spLocks noGrp="1"/>
          </p:cNvSpPr>
          <p:nvPr>
            <p:ph idx="1"/>
          </p:nvPr>
        </p:nvSpPr>
        <p:spPr>
          <a:xfrm>
            <a:off x="457200" y="304800"/>
            <a:ext cx="8229600" cy="5821363"/>
          </a:xfrm>
        </p:spPr>
        <p:txBody>
          <a:bodyPr/>
          <a:lstStyle/>
          <a:p>
            <a:r>
              <a:rPr lang="en-US" dirty="0"/>
              <a:t>5. </a:t>
            </a:r>
            <a:r>
              <a:rPr lang="en-US" dirty="0">
                <a:solidFill>
                  <a:srgbClr val="FF0000"/>
                </a:solidFill>
              </a:rPr>
              <a:t>Compound verbs</a:t>
            </a:r>
          </a:p>
          <a:p>
            <a:r>
              <a:rPr lang="en-US" dirty="0"/>
              <a:t>	</a:t>
            </a:r>
            <a:r>
              <a:rPr lang="en-US" dirty="0">
                <a:solidFill>
                  <a:srgbClr val="00B050"/>
                </a:solidFill>
              </a:rPr>
              <a:t>Participial phrase</a:t>
            </a:r>
          </a:p>
          <a:p>
            <a:r>
              <a:rPr lang="en-US" dirty="0"/>
              <a:t>	</a:t>
            </a:r>
            <a:r>
              <a:rPr lang="en-US" dirty="0">
                <a:solidFill>
                  <a:srgbClr val="0070C0"/>
                </a:solidFill>
              </a:rPr>
              <a:t>Adverb clause</a:t>
            </a:r>
          </a:p>
          <a:p>
            <a:r>
              <a:rPr lang="en-US" dirty="0"/>
              <a:t>He</a:t>
            </a:r>
            <a:r>
              <a:rPr lang="en-US" dirty="0">
                <a:solidFill>
                  <a:srgbClr val="FF0000"/>
                </a:solidFill>
              </a:rPr>
              <a:t> lowered </a:t>
            </a:r>
            <a:r>
              <a:rPr lang="en-US" dirty="0"/>
              <a:t>his head and </a:t>
            </a:r>
            <a:r>
              <a:rPr lang="en-US" dirty="0">
                <a:solidFill>
                  <a:srgbClr val="FF0000"/>
                </a:solidFill>
              </a:rPr>
              <a:t>walked </a:t>
            </a:r>
            <a:r>
              <a:rPr lang="en-US" dirty="0"/>
              <a:t>on, </a:t>
            </a:r>
            <a:r>
              <a:rPr lang="en-US" dirty="0">
                <a:solidFill>
                  <a:srgbClr val="00B050"/>
                </a:solidFill>
              </a:rPr>
              <a:t>pulling up his collar to protect his neck</a:t>
            </a:r>
            <a:r>
              <a:rPr lang="en-US" dirty="0">
                <a:solidFill>
                  <a:srgbClr val="0070C0"/>
                </a:solidFill>
              </a:rPr>
              <a:t> as the wind played rich and varied tunes. </a:t>
            </a:r>
          </a:p>
        </p:txBody>
      </p:sp>
    </p:spTree>
    <p:extLst>
      <p:ext uri="{BB962C8B-B14F-4D97-AF65-F5344CB8AC3E}">
        <p14:creationId xmlns:p14="http://schemas.microsoft.com/office/powerpoint/2010/main" val="251500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1257</TotalTime>
  <Words>240</Words>
  <Application>Microsoft Office PowerPoint</Application>
  <PresentationFormat>On-screen Show (4:3)</PresentationFormat>
  <Paragraphs>58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Technic</vt:lpstr>
      <vt:lpstr>The Wind</vt:lpstr>
      <vt:lpstr>2</vt:lpstr>
      <vt:lpstr>3</vt:lpstr>
      <vt:lpstr>4</vt:lpstr>
      <vt:lpstr>5</vt:lpstr>
      <vt:lpstr>6</vt:lpstr>
      <vt:lpstr>7</vt:lpstr>
      <vt:lpstr>8</vt:lpstr>
      <vt:lpstr>9</vt:lpstr>
      <vt:lpstr>10</vt:lpstr>
      <vt:lpstr>11</vt:lpstr>
      <vt:lpstr>12</vt:lpstr>
      <vt:lpstr>13</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dc:title>
  <dc:creator>Mr Brockman</dc:creator>
  <cp:lastModifiedBy>Camille Rowley</cp:lastModifiedBy>
  <cp:revision>15</cp:revision>
  <dcterms:created xsi:type="dcterms:W3CDTF">2014-09-16T18:48:06Z</dcterms:created>
  <dcterms:modified xsi:type="dcterms:W3CDTF">2018-10-05T19:11:07Z</dcterms:modified>
</cp:coreProperties>
</file>