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66" r:id="rId5"/>
    <p:sldId id="26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7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429" autoAdjust="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47977-248E-4766-A700-DAF8360C61E4}" type="datetimeFigureOut">
              <a:rPr lang="en-US" smtClean="0"/>
              <a:t>1/3/2014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28499-4B89-497B-910A-03D69220F8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TPT Disclaimers: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Common Core Standards were written and developed by The National Governors Association Center for Best Practices and Council of Chief State School Officers. © Copyright 2010. National Governors Association Center for Best Practices and Council of Chief State School Officers. All rights reserved.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 claims of correlation or alignment to the CCSS Standards are solely those of Julie Faulkner and have not been evaluated or endorsed by The National Governors Association.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28499-4B89-497B-910A-03D69220F88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</a:t>
            </a:r>
            <a:r>
              <a:rPr lang="en-US" baseline="0" dirty="0" smtClean="0"/>
              <a:t> slide you would share with your students as an example slide of the strategy works with a familiar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28499-4B89-497B-910A-03D69220F886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slide shows</a:t>
            </a:r>
            <a:r>
              <a:rPr lang="en-US" baseline="0" dirty="0" smtClean="0"/>
              <a:t> how you can use the strategy to explore different points of view.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28499-4B89-497B-910A-03D69220F886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students will practice completing</a:t>
            </a:r>
            <a:r>
              <a:rPr lang="en-US" baseline="0" dirty="0" smtClean="0"/>
              <a:t> the strategy for practice. Have several volunteers share.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28499-4B89-497B-910A-03D69220F886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students will practice completing</a:t>
            </a:r>
            <a:r>
              <a:rPr lang="en-US" baseline="0" dirty="0" smtClean="0"/>
              <a:t> the strategy for practice. Have several </a:t>
            </a:r>
            <a:r>
              <a:rPr lang="en-US" baseline="0" smtClean="0"/>
              <a:t>volunteers share.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28499-4B89-497B-910A-03D69220F886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can give them the "somebody" to get them going, or choose another portion. Depending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your students’ ages or levels, I often let them choose  their “somebody.” Sometimes I say pick a celebrity to write about, or write about a main character from a recent movie. They can even do a few rounds of practice that way, and often I allow them to work with a partner during this guided practice. Sometimes, it even turns into a little bit of a battle round to see who can be more clever than another. I like to have them practice on something “non text-based” or very familiar first as through this presentation, my purpose is to just teach the skill and to have them become familiar with the strategy.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28499-4B89-497B-910A-03D69220F886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</a:t>
            </a:r>
            <a:r>
              <a:rPr lang="en-US" baseline="0" dirty="0" smtClean="0"/>
              <a:t> play this closing activity, have a small ball handy. Pull each question up on the screen one at a time. Toss the ball out to one students. He/she answers the question (I do not let them pass or look at notes. They have to look at notes before play begins.) Then he/she passes to another person, and so 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28499-4B89-497B-910A-03D69220F886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E6184AB-0CC1-44B4-87A5-613A3AC96F4D}" type="datetimeFigureOut">
              <a:rPr lang="en-US" smtClean="0"/>
              <a:t>1/3/2014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3E7DEEB-3628-45CD-A36C-98A24FFCC70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6184AB-0CC1-44B4-87A5-613A3AC96F4D}" type="datetimeFigureOut">
              <a:rPr lang="en-US" smtClean="0"/>
              <a:t>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E7DEEB-3628-45CD-A36C-98A24FFCC7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6184AB-0CC1-44B4-87A5-613A3AC96F4D}" type="datetimeFigureOut">
              <a:rPr lang="en-US" smtClean="0"/>
              <a:t>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E7DEEB-3628-45CD-A36C-98A24FFCC7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6184AB-0CC1-44B4-87A5-613A3AC96F4D}" type="datetimeFigureOut">
              <a:rPr lang="en-US" smtClean="0"/>
              <a:t>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E7DEEB-3628-45CD-A36C-98A24FFCC7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E6184AB-0CC1-44B4-87A5-613A3AC96F4D}" type="datetimeFigureOut">
              <a:rPr lang="en-US" smtClean="0"/>
              <a:t>1/3/2014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3E7DEEB-3628-45CD-A36C-98A24FFCC70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6184AB-0CC1-44B4-87A5-613A3AC96F4D}" type="datetimeFigureOut">
              <a:rPr lang="en-US" smtClean="0"/>
              <a:t>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3E7DEEB-3628-45CD-A36C-98A24FFCC70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6184AB-0CC1-44B4-87A5-613A3AC96F4D}" type="datetimeFigureOut">
              <a:rPr lang="en-US" smtClean="0"/>
              <a:t>1/3/2014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3E7DEEB-3628-45CD-A36C-98A24FFCC7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6184AB-0CC1-44B4-87A5-613A3AC96F4D}" type="datetimeFigureOut">
              <a:rPr lang="en-US" smtClean="0"/>
              <a:t>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E7DEEB-3628-45CD-A36C-98A24FFCC70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6184AB-0CC1-44B4-87A5-613A3AC96F4D}" type="datetimeFigureOut">
              <a:rPr lang="en-US" smtClean="0"/>
              <a:t>1/3/2014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E7DEEB-3628-45CD-A36C-98A24FFCC7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E6184AB-0CC1-44B4-87A5-613A3AC96F4D}" type="datetimeFigureOut">
              <a:rPr lang="en-US" smtClean="0"/>
              <a:t>1/3/2014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3E7DEEB-3628-45CD-A36C-98A24FFCC70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E6184AB-0CC1-44B4-87A5-613A3AC96F4D}" type="datetimeFigureOut">
              <a:rPr lang="en-US" smtClean="0"/>
              <a:t>1/3/2014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3E7DEEB-3628-45CD-A36C-98A24FFCC70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E6184AB-0CC1-44B4-87A5-613A3AC96F4D}" type="datetimeFigureOut">
              <a:rPr lang="en-US" smtClean="0"/>
              <a:t>1/3/2014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3E7DEEB-3628-45CD-A36C-98A24FFCC70C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teacherspayteachers.com/Store/Tracee-Orman" TargetMode="External"/><Relationship Id="rId7" Type="http://schemas.openxmlformats.org/officeDocument/2006/relationships/hyperlink" Target="http://www.pinterest.com/jffaulkner21/" TargetMode="External"/><Relationship Id="rId2" Type="http://schemas.openxmlformats.org/officeDocument/2006/relationships/hyperlink" Target="mailto:sales@collectivecreation.com.a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https://mcdn.teacherspayteachers.com/img/new/logo.png?rand=00186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://www.teacherspayteachers.com/Store/Julie-Faulkner" TargetMode="External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estandards.org/ELA-Literacy/CCRA/R/2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restandards.org/ELA-Literacy/CCRA/W/2/" TargetMode="External"/><Relationship Id="rId5" Type="http://schemas.openxmlformats.org/officeDocument/2006/relationships/hyperlink" Target="http://www.corestandards.org/ELA-Literacy/CCRA/R/10/" TargetMode="External"/><Relationship Id="rId4" Type="http://schemas.openxmlformats.org/officeDocument/2006/relationships/hyperlink" Target="http://www.corestandards.org/ELA-Literacy/CCRA/R/8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 1 5"/>
          <p:cNvSpPr/>
          <p:nvPr/>
        </p:nvSpPr>
        <p:spPr>
          <a:xfrm>
            <a:off x="1752600" y="3962400"/>
            <a:ext cx="3581400" cy="3352800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SWBST: A Summarizing Strategy Teaching Pack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Tools for Close Reading</a:t>
            </a:r>
          </a:p>
          <a:p>
            <a:r>
              <a:rPr lang="en-US" dirty="0" smtClean="0"/>
              <a:t>By Julie Faulkner</a:t>
            </a:r>
            <a:endParaRPr lang="en-US" dirty="0"/>
          </a:p>
        </p:txBody>
      </p:sp>
      <p:sp>
        <p:nvSpPr>
          <p:cNvPr id="4" name="Explosion 1 3"/>
          <p:cNvSpPr/>
          <p:nvPr/>
        </p:nvSpPr>
        <p:spPr>
          <a:xfrm>
            <a:off x="-152400" y="2971800"/>
            <a:ext cx="3581400" cy="3352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1350963">
            <a:off x="490858" y="4122754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For Any Text, Subject, and Grade</a:t>
            </a:r>
          </a:p>
        </p:txBody>
      </p:sp>
      <p:sp>
        <p:nvSpPr>
          <p:cNvPr id="7" name="TextBox 6"/>
          <p:cNvSpPr txBox="1"/>
          <p:nvPr/>
        </p:nvSpPr>
        <p:spPr>
          <a:xfrm rot="515351">
            <a:off x="2500998" y="5123700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Whole Group, Small Group, Individual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8400" y="6477000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/>
              <a:t>Julie Faulkner, TPT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SWBST: Guided Practice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828800"/>
          <a:ext cx="81534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680"/>
                <a:gridCol w="1630680"/>
                <a:gridCol w="1630680"/>
                <a:gridCol w="1630680"/>
                <a:gridCol w="16306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Somebody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Wanted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But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Then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main character, speaker, or author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motivation: the gist of the issue; what somebody is trying to accomplish, achieve, or acquire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the problem: what is standing in the way of success, the conflict or opposition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how the problem is solved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resolution: the ending or outcome, what eventually happened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 wicked stepsisters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48400" y="6477000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/>
              <a:t>Julie Faulkner, TPT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SWBST: Nonfiction Examples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20770"/>
          <a:stretch>
            <a:fillRect/>
          </a:stretch>
        </p:blipFill>
        <p:spPr bwMode="auto">
          <a:xfrm>
            <a:off x="685800" y="2514600"/>
            <a:ext cx="7856538" cy="348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1828800"/>
          <a:ext cx="81534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680"/>
                <a:gridCol w="1630680"/>
                <a:gridCol w="1630680"/>
                <a:gridCol w="1630680"/>
                <a:gridCol w="16306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Somebody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Wanted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But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Then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48400" y="6477000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/>
              <a:t>Julie Faulkner, TPT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SWBST: Guided Practice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828800"/>
          <a:ext cx="815340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680"/>
                <a:gridCol w="1630680"/>
                <a:gridCol w="1630680"/>
                <a:gridCol w="1630680"/>
                <a:gridCol w="16306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Somebody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Wanted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But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Then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main character, speaker, or author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motivation: the gist of the issue; what somebody is trying to accomplish, achieve, or acquire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the problem: what is standing in the way of success, the conflict or opposition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how the problem is solved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resolution: the ending or outcome, what eventually happened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48400" y="6477000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/>
              <a:t>Julie Faulkner, TPT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SWBST: Sentence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One Sentence Summary Template: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pPr>
              <a:buNone/>
            </a:pPr>
            <a:r>
              <a:rPr lang="en-US" b="1" dirty="0" smtClean="0"/>
              <a:t>________ wanted _______,but___________. So,_____________.  Then, _____________.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6477000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/>
              <a:t>Julie Faulkner, TPT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SWBST: Ball Toss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What is a summary?</a:t>
            </a:r>
          </a:p>
          <a:p>
            <a:pPr algn="ctr"/>
            <a:r>
              <a:rPr lang="en-US" dirty="0" smtClean="0"/>
              <a:t>When should you summarize?</a:t>
            </a:r>
          </a:p>
          <a:p>
            <a:pPr algn="ctr"/>
            <a:r>
              <a:rPr lang="en-US" dirty="0" smtClean="0"/>
              <a:t>In the SWBST strategy, what does the </a:t>
            </a: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S</a:t>
            </a:r>
            <a:r>
              <a:rPr lang="en-US" dirty="0" smtClean="0"/>
              <a:t> represent?</a:t>
            </a:r>
            <a:r>
              <a:rPr lang="en-US" dirty="0" smtClean="0"/>
              <a:t> In the SWBST strategy, what does the </a:t>
            </a: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W</a:t>
            </a:r>
            <a:r>
              <a:rPr lang="en-US" dirty="0" smtClean="0"/>
              <a:t> </a:t>
            </a:r>
            <a:r>
              <a:rPr lang="en-US" dirty="0" smtClean="0"/>
              <a:t>represent?</a:t>
            </a:r>
          </a:p>
          <a:p>
            <a:pPr algn="ctr"/>
            <a:r>
              <a:rPr lang="en-US" dirty="0" smtClean="0"/>
              <a:t>In the SWBST strategy, what does the </a:t>
            </a: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B</a:t>
            </a:r>
            <a:r>
              <a:rPr lang="en-US" dirty="0" smtClean="0"/>
              <a:t> </a:t>
            </a:r>
            <a:r>
              <a:rPr lang="en-US" dirty="0" smtClean="0"/>
              <a:t>represent?</a:t>
            </a:r>
          </a:p>
          <a:p>
            <a:pPr algn="ctr"/>
            <a:r>
              <a:rPr lang="en-US" dirty="0" smtClean="0"/>
              <a:t>In the SWBST strategy, what does the </a:t>
            </a: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S</a:t>
            </a:r>
            <a:r>
              <a:rPr lang="en-US" dirty="0" smtClean="0"/>
              <a:t> represent</a:t>
            </a:r>
            <a:r>
              <a:rPr lang="en-US" dirty="0" smtClean="0"/>
              <a:t>?</a:t>
            </a:r>
            <a:r>
              <a:rPr lang="en-US" dirty="0" smtClean="0"/>
              <a:t> In the SWBST strategy, what does the </a:t>
            </a: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T</a:t>
            </a:r>
            <a:r>
              <a:rPr lang="en-US" dirty="0" smtClean="0"/>
              <a:t> </a:t>
            </a:r>
            <a:r>
              <a:rPr lang="en-US" dirty="0" smtClean="0"/>
              <a:t>represent?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:\Clip Art &amp; Digi Paper\SportsBallsEquipmentClipArtGraphicsForCommercialUse\SportsBallsEquipment\Balls\Baseball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133600"/>
            <a:ext cx="457200" cy="457200"/>
          </a:xfrm>
          <a:prstGeom prst="rect">
            <a:avLst/>
          </a:prstGeom>
          <a:noFill/>
        </p:spPr>
      </p:pic>
      <p:pic>
        <p:nvPicPr>
          <p:cNvPr id="2051" name="Picture 3" descr="H:\Clip Art &amp; Digi Paper\SportsBallsEquipmentClipArtGraphicsForCommercialUse\SportsBallsEquipment\Balls\Basketba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676400"/>
            <a:ext cx="529234" cy="457200"/>
          </a:xfrm>
          <a:prstGeom prst="rect">
            <a:avLst/>
          </a:prstGeom>
          <a:noFill/>
        </p:spPr>
      </p:pic>
      <p:pic>
        <p:nvPicPr>
          <p:cNvPr id="2052" name="Picture 4" descr="H:\Clip Art &amp; Digi Paper\SportsBallsEquipmentClipArtGraphicsForCommercialUse\SportsBallsEquipment\Balls\Football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590800"/>
            <a:ext cx="655632" cy="381000"/>
          </a:xfrm>
          <a:prstGeom prst="rect">
            <a:avLst/>
          </a:prstGeom>
          <a:noFill/>
        </p:spPr>
      </p:pic>
      <p:pic>
        <p:nvPicPr>
          <p:cNvPr id="2053" name="Picture 5" descr="H:\Clip Art &amp; Digi Paper\SportsBallsEquipmentClipArtGraphicsForCommercialUse\SportsBallsEquipment\Balls\Gol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" y="3886201"/>
            <a:ext cx="457200" cy="457200"/>
          </a:xfrm>
          <a:prstGeom prst="rect">
            <a:avLst/>
          </a:prstGeom>
          <a:noFill/>
        </p:spPr>
      </p:pic>
      <p:pic>
        <p:nvPicPr>
          <p:cNvPr id="2054" name="Picture 6" descr="H:\Clip Art &amp; Digi Paper\SportsBallsEquipmentClipArtGraphicsForCommercialUse\SportsBallsEquipment\Balls\TennisBal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4800600"/>
            <a:ext cx="381000" cy="381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248400" y="6477000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/>
              <a:t>Julie Faulkner, TPT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600" dirty="0" smtClean="0"/>
              <a:t>Art Credits:</a:t>
            </a:r>
          </a:p>
          <a:p>
            <a:pPr>
              <a:buNone/>
            </a:pPr>
            <a:r>
              <a:rPr lang="en-US" sz="1600" dirty="0" smtClean="0"/>
              <a:t>Key Art by </a:t>
            </a:r>
            <a:r>
              <a:rPr lang="en-US" sz="1600" dirty="0" smtClean="0">
                <a:hlinkClick r:id="rId2"/>
              </a:rPr>
              <a:t>Collective Creations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Sports Art by </a:t>
            </a:r>
            <a:r>
              <a:rPr lang="en-US" sz="1600" dirty="0" err="1" smtClean="0">
                <a:hlinkClick r:id="rId3"/>
              </a:rPr>
              <a:t>Tracee</a:t>
            </a:r>
            <a:r>
              <a:rPr lang="en-US" sz="1600" dirty="0" smtClean="0">
                <a:hlinkClick r:id="rId3"/>
              </a:rPr>
              <a:t> </a:t>
            </a:r>
            <a:r>
              <a:rPr lang="en-US" sz="1600" dirty="0" err="1" smtClean="0">
                <a:hlinkClick r:id="rId3"/>
              </a:rPr>
              <a:t>Orman</a:t>
            </a:r>
            <a:endParaRPr lang="en-US" sz="16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6477000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/>
              <a:t>Julie Faulkner, TPT</a:t>
            </a:r>
            <a:endParaRPr lang="en-US" sz="800" dirty="0"/>
          </a:p>
        </p:txBody>
      </p:sp>
      <p:pic>
        <p:nvPicPr>
          <p:cNvPr id="6146" name="Picture 36" descr="TeachersPayTeachers  - Lesson Plans,Teaching Materials and Other Teacher-Created Resources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5715000" y="4419600"/>
            <a:ext cx="3086100" cy="609600"/>
          </a:xfrm>
          <a:prstGeom prst="rect">
            <a:avLst/>
          </a:prstGeom>
          <a:noFill/>
        </p:spPr>
      </p:pic>
      <p:pic>
        <p:nvPicPr>
          <p:cNvPr id="6145" name="Picture 37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44199" t="9909" r="45241" b="85941"/>
          <a:stretch>
            <a:fillRect/>
          </a:stretch>
        </p:blipFill>
        <p:spPr bwMode="auto">
          <a:xfrm>
            <a:off x="838200" y="4495800"/>
            <a:ext cx="2767013" cy="677862"/>
          </a:xfrm>
          <a:prstGeom prst="rect">
            <a:avLst/>
          </a:prstGeom>
          <a:noFill/>
        </p:spPr>
      </p:pic>
      <p:pic>
        <p:nvPicPr>
          <p:cNvPr id="6147" name="Picture 38" descr="red tpt mug">
            <a:hlinkClick r:id="rId4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86200" y="3962400"/>
            <a:ext cx="1752600" cy="1676400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295400" y="2605445"/>
            <a:ext cx="70866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Gotham-Book"/>
                <a:cs typeface="Times New Roman" pitchFamily="18" charset="0"/>
              </a:rPr>
              <a:t>Thank you for shopping my store! If this resource worked for you, please hop back on over to TPT and leave some positive feedback!</a:t>
            </a: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Gotham-Book"/>
                <a:cs typeface="Arial" pitchFamily="34" charset="0"/>
              </a:rPr>
              <a:t>                                                        </a:t>
            </a:r>
          </a:p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latin typeface="Arial" pitchFamily="34" charset="0"/>
                <a:ea typeface="Gotham-Book"/>
                <a:cs typeface="Arial" pitchFamily="34" charset="0"/>
              </a:rPr>
              <a:t> </a:t>
            </a:r>
            <a:r>
              <a:rPr lang="en-US" sz="800" b="1" dirty="0" smtClean="0">
                <a:latin typeface="Arial" pitchFamily="34" charset="0"/>
                <a:ea typeface="Gotham-Book"/>
                <a:cs typeface="Arial" pitchFamily="34" charset="0"/>
              </a:rPr>
              <a:t>                                                        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Gotham-Book"/>
                <a:cs typeface="Times New Roman" pitchFamily="18" charset="0"/>
              </a:rPr>
              <a:t>Follow me for updates.</a:t>
            </a:r>
            <a:endParaRPr kumimoji="0" lang="en-US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Summarize the main idea with key details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6477000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/>
              <a:t>Julie Faulkner, TPT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Core Anchor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hlinkClick r:id="rId3"/>
              </a:rPr>
              <a:t>CCSS.ELA-Literacy.CCRA.R.2</a:t>
            </a:r>
            <a:r>
              <a:rPr lang="en-US" dirty="0" smtClean="0"/>
              <a:t> Determine central ideas or themes of a text and analyze their development; summarize the key supporting details and ideas.</a:t>
            </a:r>
          </a:p>
          <a:p>
            <a:r>
              <a:rPr lang="en-US" dirty="0" smtClean="0">
                <a:hlinkClick r:id="rId4"/>
              </a:rPr>
              <a:t>CCSS.ELA-Literacy.CCRA.R.8</a:t>
            </a:r>
            <a:r>
              <a:rPr lang="en-US" dirty="0" smtClean="0"/>
              <a:t> Delineate and evaluate the argument and specific claims in a text, including the validity of the reasoning as well as the relevance and sufficiency of the evidence</a:t>
            </a:r>
            <a:r>
              <a:rPr lang="en-US" dirty="0" smtClean="0"/>
              <a:t>.</a:t>
            </a:r>
          </a:p>
          <a:p>
            <a:r>
              <a:rPr lang="en-US" dirty="0" smtClean="0">
                <a:hlinkClick r:id="rId5"/>
              </a:rPr>
              <a:t>CCSS.ELA-Literacy.CCRA.R.10</a:t>
            </a:r>
            <a:r>
              <a:rPr lang="en-US" dirty="0" smtClean="0"/>
              <a:t> Read and comprehend complex literary and informational texts independently and proficiently.</a:t>
            </a:r>
          </a:p>
          <a:p>
            <a:r>
              <a:rPr lang="en-US" dirty="0" smtClean="0">
                <a:hlinkClick r:id="rId6"/>
              </a:rPr>
              <a:t>CCSS.ELA-Literacy.CCRA.W.2</a:t>
            </a:r>
            <a:r>
              <a:rPr lang="en-US" dirty="0" smtClean="0"/>
              <a:t> Write informative/explanatory texts to examine and convey complex ideas and information clearly and accurately through the effective selection, organization, and analysis of content.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6477000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/>
              <a:t>Julie Faulkner, TPT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Summary?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brief statement or account of the main </a:t>
            </a:r>
            <a:r>
              <a:rPr lang="en-US" dirty="0" smtClean="0"/>
              <a:t>points (key points) </a:t>
            </a:r>
            <a:r>
              <a:rPr lang="en-US" dirty="0" smtClean="0"/>
              <a:t>of </a:t>
            </a:r>
            <a:r>
              <a:rPr lang="en-US" dirty="0" smtClean="0"/>
              <a:t>a text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849243" y="2971800"/>
            <a:ext cx="3038111" cy="3514275"/>
            <a:chOff x="4849243" y="2971800"/>
            <a:chExt cx="3038111" cy="3514275"/>
          </a:xfrm>
        </p:grpSpPr>
        <p:pic>
          <p:nvPicPr>
            <p:cNvPr id="3074" name="Picture 2" descr="H:\Clip Art &amp; Digi Paper\AntiqueLockandKeyDigitalClipArtClipartSet\Collective Creation Antique Lock and Key Clip Art\CC Antique Lock and Key Clip Art-04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450466">
              <a:off x="5373446" y="3444425"/>
              <a:ext cx="1602039" cy="3041650"/>
            </a:xfrm>
            <a:prstGeom prst="rect">
              <a:avLst/>
            </a:prstGeom>
            <a:noFill/>
          </p:spPr>
        </p:pic>
        <p:pic>
          <p:nvPicPr>
            <p:cNvPr id="3076" name="Picture 4" descr="H:\Clip Art &amp; Digi Paper\AntiqueLockandKeyDigitalClipArtClipartSet\Collective Creation Antique Lock and Key Clip Art\CC Antique Lock and Key Clip Art-0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3350032">
              <a:off x="4849243" y="3159899"/>
              <a:ext cx="1386450" cy="2713376"/>
            </a:xfrm>
            <a:prstGeom prst="rect">
              <a:avLst/>
            </a:prstGeom>
            <a:noFill/>
          </p:spPr>
        </p:pic>
        <p:sp>
          <p:nvSpPr>
            <p:cNvPr id="8" name="Oval 7"/>
            <p:cNvSpPr/>
            <p:nvPr/>
          </p:nvSpPr>
          <p:spPr>
            <a:xfrm>
              <a:off x="6172200" y="2971800"/>
              <a:ext cx="1066800" cy="1066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5" name="Picture 3" descr="H:\Clip Art &amp; Digi Paper\AntiqueLockandKeyDigitalClipArtClipartSet\Collective Creation Antique Lock and Key Clip Art\CC Antique Lock and Key Clip Art-0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722679">
              <a:off x="6283105" y="3279798"/>
              <a:ext cx="1604249" cy="2895600"/>
            </a:xfrm>
            <a:prstGeom prst="rect">
              <a:avLst/>
            </a:prstGeom>
            <a:noFill/>
          </p:spPr>
        </p:pic>
      </p:grpSp>
      <p:sp>
        <p:nvSpPr>
          <p:cNvPr id="10" name="TextBox 9"/>
          <p:cNvSpPr txBox="1"/>
          <p:nvPr/>
        </p:nvSpPr>
        <p:spPr>
          <a:xfrm>
            <a:off x="6248400" y="6477000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/>
              <a:t>Julie Faulkner, TPT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should you summarize?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Anytime you read/view a text, you should be thinking of the main idea and key details.</a:t>
            </a:r>
          </a:p>
          <a:p>
            <a:r>
              <a:rPr lang="en-US" dirty="0" smtClean="0"/>
              <a:t>Doing so activates your brain and allows you to begin the process of breaking down the text.</a:t>
            </a:r>
          </a:p>
          <a:p>
            <a:r>
              <a:rPr lang="en-US" dirty="0" smtClean="0"/>
              <a:t>If you aren’t sure the author’s main point or key plot, your full understanding of the text will be skewed.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6477000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/>
              <a:t>Julie Faulkner, TPT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Strategy: SWBST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Somebody</a:t>
            </a:r>
            <a:r>
              <a:rPr lang="en-US" dirty="0" smtClean="0"/>
              <a:t> – main character, speaker, or author</a:t>
            </a:r>
          </a:p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Wanted</a:t>
            </a:r>
            <a:r>
              <a:rPr lang="en-US" dirty="0" smtClean="0"/>
              <a:t> - </a:t>
            </a:r>
            <a:r>
              <a:rPr lang="en-US" dirty="0" smtClean="0"/>
              <a:t>motivation: the gist of the issue; what somebody is trying to accomplish, achieve, or acquire</a:t>
            </a:r>
            <a:endParaRPr lang="en-US" dirty="0" smtClean="0"/>
          </a:p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But</a:t>
            </a:r>
            <a:r>
              <a:rPr lang="en-US" dirty="0" smtClean="0"/>
              <a:t> - </a:t>
            </a:r>
            <a:r>
              <a:rPr lang="en-US" dirty="0" smtClean="0"/>
              <a:t>the problem: what is standing in the way of success, the conflict or opposition</a:t>
            </a:r>
            <a:endParaRPr lang="en-US" dirty="0" smtClean="0"/>
          </a:p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So</a:t>
            </a:r>
            <a:r>
              <a:rPr lang="en-US" dirty="0" smtClean="0"/>
              <a:t> - </a:t>
            </a:r>
            <a:r>
              <a:rPr lang="en-US" dirty="0" smtClean="0"/>
              <a:t>how the problem is solved</a:t>
            </a:r>
            <a:endParaRPr lang="en-US" dirty="0" smtClean="0"/>
          </a:p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Then</a:t>
            </a:r>
            <a:r>
              <a:rPr lang="en-US" dirty="0" smtClean="0"/>
              <a:t> - </a:t>
            </a:r>
            <a:r>
              <a:rPr lang="en-US" dirty="0" smtClean="0"/>
              <a:t>resolution: the ending or outcome, what eventually happened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6477000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/>
              <a:t>Julie Faulkner, TPT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SWBST: At a Glance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828800"/>
          <a:ext cx="81534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680"/>
                <a:gridCol w="1630680"/>
                <a:gridCol w="1630680"/>
                <a:gridCol w="1630680"/>
                <a:gridCol w="16306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Somebody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Wanted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But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Then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main character, speaker, or author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motivation: the gist of the issue; what somebody is trying to accomplish, achieve, or acquire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 problem: what is standing in the way of success, the conflict or opposition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how the problem is solved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resolution: the ending or outcome, what eventually happened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48400" y="6477000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/>
              <a:t>Julie Faulkner, TPT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SWBST: Example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828800"/>
          <a:ext cx="8153400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680"/>
                <a:gridCol w="1630680"/>
                <a:gridCol w="1630680"/>
                <a:gridCol w="1630680"/>
                <a:gridCol w="16306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Somebody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Wanted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But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Then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main character, speaker, or author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motivation: the gist of the issue; what somebody is trying to accomplish, achieve, or acquire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the problem: what is standing in the way of success, the conflict or opposition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how the problem is solved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resolution: the ending or outcome, what eventually happened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Cinderella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Wanted to go to the ball.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However,</a:t>
                      </a:r>
                      <a:r>
                        <a:rPr lang="en-US" baseline="0" dirty="0" smtClean="0"/>
                        <a:t> her stepmother wouldn’t let her go.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So,</a:t>
                      </a:r>
                      <a:r>
                        <a:rPr lang="en-US" baseline="0" dirty="0" smtClean="0"/>
                        <a:t> her fairy godmother helped her.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</a:t>
                      </a:r>
                      <a:r>
                        <a:rPr lang="en-US" baseline="0" dirty="0" smtClean="0"/>
                        <a:t> the end, she married the prince and lived happily ever after.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48400" y="6477000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/>
              <a:t>Julie Faulkner, TPT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SWBST: Example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828800"/>
          <a:ext cx="81534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680"/>
                <a:gridCol w="1630680"/>
                <a:gridCol w="1630680"/>
                <a:gridCol w="1630680"/>
                <a:gridCol w="16306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Somebody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Wanted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But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Then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main character, speaker, or author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motivation: the gist of the issue; what somebody is trying to accomplish, achieve, or acquire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the problem: what is standing in the way of success, the conflict or opposition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how the problem is solved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resolution: the ending or outcome, what eventually happened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 prince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Wished he could</a:t>
                      </a:r>
                      <a:r>
                        <a:rPr lang="en-US" baseline="0" dirty="0" smtClean="0"/>
                        <a:t> find who the glass slipper would fit,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But no</a:t>
                      </a:r>
                      <a:r>
                        <a:rPr lang="en-US" baseline="0" dirty="0" smtClean="0"/>
                        <a:t> one in the kingdom was a match.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So, the prince</a:t>
                      </a:r>
                      <a:r>
                        <a:rPr lang="en-US" baseline="0" dirty="0" smtClean="0"/>
                        <a:t> kept looking.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Despite the wicked</a:t>
                      </a:r>
                      <a:r>
                        <a:rPr lang="en-US" baseline="0" dirty="0" smtClean="0"/>
                        <a:t> stepsisters, he found Cinderella.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48400" y="6477000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/>
              <a:t>Julie Faulkner, TPT</a:t>
            </a:r>
            <a:endParaRPr lang="en-US" sz="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382</TotalTime>
  <Words>1105</Words>
  <Application>Microsoft Office PowerPoint</Application>
  <PresentationFormat>On-screen Show (4:3)</PresentationFormat>
  <Paragraphs>147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Foundry</vt:lpstr>
      <vt:lpstr>SWBST: A Summarizing Strategy Teaching Pack</vt:lpstr>
      <vt:lpstr>Objective</vt:lpstr>
      <vt:lpstr>Common Core Anchor Standards</vt:lpstr>
      <vt:lpstr>What is a Summary?</vt:lpstr>
      <vt:lpstr>When should you summarize?</vt:lpstr>
      <vt:lpstr>Defining the Strategy: SWBST</vt:lpstr>
      <vt:lpstr>SWBST: At a Glance</vt:lpstr>
      <vt:lpstr>SWBST: Example</vt:lpstr>
      <vt:lpstr>SWBST: Example</vt:lpstr>
      <vt:lpstr>SWBST: Guided Practice</vt:lpstr>
      <vt:lpstr>SWBST: Nonfiction Examples</vt:lpstr>
      <vt:lpstr>SWBST: Guided Practice</vt:lpstr>
      <vt:lpstr>SWBST: Sentence View</vt:lpstr>
      <vt:lpstr>SWBST: Ball Toss Review</vt:lpstr>
      <vt:lpstr>Thank you!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SWBST: A Summarizing Strategy Teaching Pack</dc:title>
  <dc:creator>Julie Faulkner</dc:creator>
  <cp:lastModifiedBy>Julie Faulkner</cp:lastModifiedBy>
  <cp:revision>46</cp:revision>
  <dcterms:created xsi:type="dcterms:W3CDTF">2014-01-03T17:24:52Z</dcterms:created>
  <dcterms:modified xsi:type="dcterms:W3CDTF">2014-01-03T23:47:18Z</dcterms:modified>
</cp:coreProperties>
</file>