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58" r:id="rId7"/>
    <p:sldId id="266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D06BC9-38DB-49D7-9B93-E249AE91E4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D9AC87-9E71-4773-8B2B-8D87EEE2E6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Rhetorical Devices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4953000" cy="182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Hyperbole</a:t>
            </a:r>
          </a:p>
          <a:p>
            <a:r>
              <a:rPr lang="en-US" dirty="0" smtClean="0"/>
              <a:t>Understatement</a:t>
            </a:r>
          </a:p>
          <a:p>
            <a:r>
              <a:rPr lang="en-US" dirty="0" smtClean="0"/>
              <a:t>Allusion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Flashback</a:t>
            </a:r>
          </a:p>
          <a:p>
            <a:r>
              <a:rPr lang="en-US" dirty="0" smtClean="0"/>
              <a:t>Foil</a:t>
            </a:r>
          </a:p>
          <a:p>
            <a:r>
              <a:rPr lang="en-US" dirty="0" smtClean="0"/>
              <a:t>Irony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Flashbacks are interruptions that writers do to insert </a:t>
            </a:r>
            <a:r>
              <a:rPr lang="en-US" b="1" dirty="0"/>
              <a:t>past events </a:t>
            </a:r>
            <a:r>
              <a:rPr lang="en-US" dirty="0"/>
              <a:t>in order to </a:t>
            </a:r>
            <a:r>
              <a:rPr lang="en-US" b="1" dirty="0"/>
              <a:t>provide background</a:t>
            </a:r>
            <a:r>
              <a:rPr lang="en-US" dirty="0"/>
              <a:t> or context to the current events of a </a:t>
            </a:r>
            <a:r>
              <a:rPr lang="en-US" dirty="0" smtClean="0"/>
              <a:t>narrative. </a:t>
            </a:r>
          </a:p>
          <a:p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using flashbacks, writers allow their readers to gain insight into a character’s motivation and provide a background to a current </a:t>
            </a:r>
            <a:r>
              <a:rPr lang="en-US" dirty="0" smtClean="0"/>
              <a:t>conflict. </a:t>
            </a:r>
          </a:p>
          <a:p>
            <a:endParaRPr lang="en-US" dirty="0"/>
          </a:p>
          <a:p>
            <a:r>
              <a:rPr lang="en-US" dirty="0" smtClean="0"/>
              <a:t>Dream </a:t>
            </a:r>
            <a:r>
              <a:rPr lang="en-US" dirty="0"/>
              <a:t>sequences and memories are methods used to present flashbacks.</a:t>
            </a:r>
          </a:p>
        </p:txBody>
      </p:sp>
    </p:spTree>
    <p:extLst>
      <p:ext uri="{BB962C8B-B14F-4D97-AF65-F5344CB8AC3E}">
        <p14:creationId xmlns:p14="http://schemas.microsoft.com/office/powerpoint/2010/main" val="19684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fiction, a foil is a character that possesses qualities which are in sharp contrast to those of another character.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highlights the traits of the other character. </a:t>
            </a:r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20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God and Satan </a:t>
            </a:r>
          </a:p>
          <a:p>
            <a:pPr lvl="1"/>
            <a:r>
              <a:rPr lang="en-US" dirty="0" smtClean="0"/>
              <a:t>Dr. Jekyll and Mr. Hyde</a:t>
            </a:r>
          </a:p>
          <a:p>
            <a:pPr lvl="1"/>
            <a:r>
              <a:rPr lang="en-US" dirty="0" smtClean="0"/>
              <a:t>From Shakespeare’s </a:t>
            </a:r>
            <a:r>
              <a:rPr lang="en-US" i="1" dirty="0" smtClean="0"/>
              <a:t>Romeo and Juliet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Romeo and Paris</a:t>
            </a:r>
          </a:p>
          <a:p>
            <a:pPr lvl="2"/>
            <a:r>
              <a:rPr lang="en-US" dirty="0" smtClean="0"/>
              <a:t>Romeo and Mercutio</a:t>
            </a:r>
          </a:p>
          <a:p>
            <a:pPr lvl="2"/>
            <a:r>
              <a:rPr lang="en-US" dirty="0" smtClean="0"/>
              <a:t>Juliet and Rosaline</a:t>
            </a:r>
          </a:p>
          <a:p>
            <a:pPr lvl="2"/>
            <a:r>
              <a:rPr lang="en-US" dirty="0" smtClean="0"/>
              <a:t>Tybalt and Benvolio</a:t>
            </a:r>
          </a:p>
          <a:p>
            <a:pPr lvl="2"/>
            <a:endParaRPr lang="en-US" dirty="0"/>
          </a:p>
          <a:p>
            <a:pPr marL="146304" indent="0">
              <a:buNone/>
            </a:pPr>
            <a:r>
              <a:rPr lang="en-US" sz="2400" i="1" dirty="0" smtClean="0"/>
              <a:t>**It is important to note and foils are not always good vs. evil, just opposite personalities or qualities**</a:t>
            </a:r>
          </a:p>
        </p:txBody>
      </p:sp>
    </p:spTree>
    <p:extLst>
      <p:ext uri="{BB962C8B-B14F-4D97-AF65-F5344CB8AC3E}">
        <p14:creationId xmlns:p14="http://schemas.microsoft.com/office/powerpoint/2010/main" val="39567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</a:t>
            </a:r>
            <a:r>
              <a:rPr lang="en-US" dirty="0"/>
              <a:t>of speech in which words are used in such a way that their </a:t>
            </a:r>
            <a:r>
              <a:rPr lang="en-US" b="1" dirty="0"/>
              <a:t>intended meaning is different from the actual meaning </a:t>
            </a:r>
            <a:r>
              <a:rPr lang="en-US" dirty="0"/>
              <a:t>of the words. It may also be a situation that may end up in quite a different way than what is generally anticipated.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simple words, it is a difference between the </a:t>
            </a:r>
            <a:r>
              <a:rPr lang="en-US" b="1" dirty="0"/>
              <a:t>appearance</a:t>
            </a:r>
            <a:r>
              <a:rPr lang="en-US" dirty="0"/>
              <a:t> and the </a:t>
            </a:r>
            <a:r>
              <a:rPr lang="en-US" b="1" dirty="0"/>
              <a:t>reality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76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posted a video on YouTube about how boring and useless YouTube is.</a:t>
            </a:r>
          </a:p>
          <a:p>
            <a:pPr lvl="1"/>
            <a:r>
              <a:rPr lang="en-US" dirty="0"/>
              <a:t>The name of Britain’s biggest dog was “Tiny”.</a:t>
            </a:r>
          </a:p>
          <a:p>
            <a:pPr lvl="1"/>
            <a:r>
              <a:rPr lang="en-US" dirty="0"/>
              <a:t>You laugh at a person who slipped stepping on a banana peel and the next thing you know, you slipped too.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RHETORICAL ANALYSIS</a:t>
            </a:r>
            <a:r>
              <a:rPr lang="en-US" dirty="0"/>
              <a:t>: Rhetorical devices are the tools the writer </a:t>
            </a:r>
            <a:r>
              <a:rPr lang="en-US" dirty="0" smtClean="0"/>
              <a:t>uses </a:t>
            </a:r>
            <a:r>
              <a:rPr lang="en-US" dirty="0"/>
              <a:t>to produce the writing. Rhetorical technique is the way that </a:t>
            </a:r>
            <a:r>
              <a:rPr lang="en-US" dirty="0" smtClean="0"/>
              <a:t>the </a:t>
            </a:r>
            <a:r>
              <a:rPr lang="en-US" dirty="0"/>
              <a:t>author uses these tools or devices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/>
              <a:t>SIMILES</a:t>
            </a:r>
            <a:r>
              <a:rPr lang="en-US" b="1" u="sng" dirty="0"/>
              <a:t>:</a:t>
            </a:r>
            <a:r>
              <a:rPr lang="en-US" dirty="0"/>
              <a:t> A figure of speech that makes a comparison between two </a:t>
            </a:r>
            <a:r>
              <a:rPr lang="en-US" dirty="0" smtClean="0"/>
              <a:t>unlike </a:t>
            </a:r>
            <a:r>
              <a:rPr lang="en-US" dirty="0"/>
              <a:t>things, using explicit words such as </a:t>
            </a:r>
            <a:r>
              <a:rPr lang="en-US" b="1" dirty="0"/>
              <a:t>l</a:t>
            </a:r>
            <a:r>
              <a:rPr lang="en-US" b="1" u="sng" dirty="0"/>
              <a:t>ike, as, resembles, </a:t>
            </a:r>
            <a:r>
              <a:rPr lang="en-US" u="sng" dirty="0"/>
              <a:t>or</a:t>
            </a:r>
            <a:r>
              <a:rPr lang="en-US" b="1" u="sng" dirty="0"/>
              <a:t> </a:t>
            </a:r>
            <a:r>
              <a:rPr lang="en-US" b="1" u="sng" dirty="0" smtClean="0"/>
              <a:t>than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/>
              <a:t>METAPHOR</a:t>
            </a:r>
            <a:r>
              <a:rPr lang="en-US" b="1" u="sng" dirty="0"/>
              <a:t>:</a:t>
            </a:r>
            <a:r>
              <a:rPr lang="en-US" dirty="0"/>
              <a:t> A figure of speech that makes a comparison between </a:t>
            </a:r>
            <a:r>
              <a:rPr lang="en-US" dirty="0" smtClean="0"/>
              <a:t>two </a:t>
            </a:r>
            <a:r>
              <a:rPr lang="en-US" dirty="0"/>
              <a:t>unlike things, in which one becomes another thing </a:t>
            </a:r>
            <a:r>
              <a:rPr lang="en-US" b="1" u="sng" dirty="0"/>
              <a:t>without</a:t>
            </a:r>
            <a:r>
              <a:rPr lang="en-US" b="1" dirty="0"/>
              <a:t> </a:t>
            </a:r>
            <a:r>
              <a:rPr lang="en-US" dirty="0" smtClean="0"/>
              <a:t>the </a:t>
            </a:r>
            <a:r>
              <a:rPr lang="en-US" dirty="0"/>
              <a:t>use of the words like, as, than, or resembles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0376"/>
            <a:ext cx="7886700" cy="6005015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u="sng" dirty="0"/>
              <a:t>Hyperbole</a:t>
            </a:r>
            <a:r>
              <a:rPr lang="en-US" sz="3200" dirty="0"/>
              <a:t> is an exaggeration or overstatement to emphasize a point or to achieve a specific effect that can be serious, humorous, sarcastic, or even ironic.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So you have turned on the TV broadcast of your favorite football team’s afternoon game. The commentators are excited to tell the audience what a great game it’s going to be, with the two </a:t>
            </a:r>
            <a:r>
              <a:rPr lang="en-US" sz="3200" i="1" dirty="0"/>
              <a:t>unbeatable</a:t>
            </a:r>
            <a:r>
              <a:rPr lang="en-US" sz="3200" dirty="0"/>
              <a:t> quarterbacks of these two super teams </a:t>
            </a:r>
            <a:r>
              <a:rPr lang="en-US" sz="3200" u="sng" dirty="0"/>
              <a:t>battling it out </a:t>
            </a:r>
            <a:r>
              <a:rPr lang="en-US" sz="3200" dirty="0"/>
              <a:t>on their way to winning the greatest of sports trophies, the</a:t>
            </a:r>
            <a:r>
              <a:rPr lang="en-US" sz="3200" u="sng" dirty="0"/>
              <a:t> immortal </a:t>
            </a:r>
            <a:r>
              <a:rPr lang="en-US" sz="3200" dirty="0"/>
              <a:t>coach Lombardi trophy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If I don’t eat something right away, I’ll starve.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5251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606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5129"/>
            <a:ext cx="7886700" cy="5811837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u="sng" dirty="0"/>
              <a:t>Understatement </a:t>
            </a:r>
            <a:r>
              <a:rPr lang="en-US" sz="3200" dirty="0"/>
              <a:t>is the other side of hyperbole. A writer uses this to minimize the obvious importance of someone or something, assuming that the audience knows the subject’s </a:t>
            </a:r>
            <a:r>
              <a:rPr lang="en-US" sz="3200" dirty="0" smtClean="0"/>
              <a:t>significance. As </a:t>
            </a:r>
            <a:r>
              <a:rPr lang="en-US" sz="3200" dirty="0"/>
              <a:t>with hyperbole, the intended effect of understatement can be serious, humorous, sarcastic, or ironic. In many cases, it indicates politeness, humility or tact.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To hear a firefighter describe the rescue of a family from its fiery home as </a:t>
            </a:r>
            <a:r>
              <a:rPr lang="en-US" sz="3200" b="1" dirty="0"/>
              <a:t>“just doing my job” </a:t>
            </a:r>
            <a:r>
              <a:rPr lang="en-US" sz="3200" dirty="0"/>
              <a:t>is an example of understatement. Here the firefighter is being humble about his bravery, and the effect on the audience is ironic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World hunger can be solved by giving everyone food.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28650" y="259308"/>
            <a:ext cx="7886700" cy="105818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84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1258"/>
            <a:ext cx="7886700" cy="6483926"/>
          </a:xfrm>
        </p:spPr>
        <p:txBody>
          <a:bodyPr>
            <a:noAutofit/>
          </a:bodyPr>
          <a:lstStyle/>
          <a:p>
            <a:r>
              <a:rPr lang="en-US" sz="2800" b="1" u="sng" dirty="0"/>
              <a:t>Allusion</a:t>
            </a:r>
            <a:r>
              <a:rPr lang="en-US" sz="2800" dirty="0"/>
              <a:t> is an indirect reference to another idea, person, </a:t>
            </a:r>
            <a:r>
              <a:rPr lang="en-US" sz="2800" dirty="0" smtClean="0"/>
              <a:t>place, </a:t>
            </a:r>
            <a:r>
              <a:rPr lang="en-US" sz="2800" dirty="0"/>
              <a:t>event, artwork, etc., to the meaning of the </a:t>
            </a:r>
            <a:r>
              <a:rPr lang="en-US" sz="2800" dirty="0" smtClean="0"/>
              <a:t>work</a:t>
            </a:r>
            <a:r>
              <a:rPr lang="en-US" sz="2800" dirty="0"/>
              <a:t>	in which it </a:t>
            </a:r>
            <a:r>
              <a:rPr lang="en-US" sz="2800" dirty="0" smtClean="0"/>
              <a:t>appears. Allusions </a:t>
            </a:r>
            <a:r>
              <a:rPr lang="en-US" sz="2800" dirty="0"/>
              <a:t>can be mythological, biblical, historical, literary, political or </a:t>
            </a:r>
            <a:r>
              <a:rPr lang="en-US" sz="2800" dirty="0" smtClean="0"/>
              <a:t>contemporary. The </a:t>
            </a:r>
            <a:r>
              <a:rPr lang="en-US" sz="2800" dirty="0"/>
              <a:t>writer assumes that the audience or a specific part of the audience will have knowledge about the item being referred to.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marL="914400" lvl="2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The killer wore the mark of Cain as he stalked his brother.”</a:t>
            </a:r>
          </a:p>
          <a:p>
            <a:pPr marL="914400" lvl="2" indent="0">
              <a:buNone/>
            </a:pPr>
            <a:r>
              <a:rPr lang="en-US" sz="2800" dirty="0"/>
              <a:t>Biblical story of Cain and Abel</a:t>
            </a:r>
          </a:p>
          <a:p>
            <a:pPr marL="914400" lvl="2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121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figure </a:t>
            </a:r>
            <a:r>
              <a:rPr lang="en-US" dirty="0"/>
              <a:t>of speech in which a </a:t>
            </a:r>
            <a:r>
              <a:rPr lang="en-US" b="1" dirty="0"/>
              <a:t>thing</a:t>
            </a:r>
            <a:r>
              <a:rPr lang="en-US" dirty="0"/>
              <a:t>, an </a:t>
            </a:r>
            <a:r>
              <a:rPr lang="en-US" b="1" dirty="0"/>
              <a:t>idea</a:t>
            </a:r>
            <a:r>
              <a:rPr lang="en-US" dirty="0"/>
              <a:t> or an </a:t>
            </a:r>
            <a:r>
              <a:rPr lang="en-US" b="1" dirty="0"/>
              <a:t>animal</a:t>
            </a:r>
            <a:r>
              <a:rPr lang="en-US" dirty="0"/>
              <a:t> is given </a:t>
            </a:r>
            <a:r>
              <a:rPr lang="en-US" i="1" dirty="0"/>
              <a:t>human attributes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non-human objects are portrayed in such a way that we feel they have the ability to act like human beings.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when we say, “The sky weeps” we are giving the sky the ability to cry, which is a human quality.</a:t>
            </a:r>
          </a:p>
        </p:txBody>
      </p:sp>
    </p:spTree>
    <p:extLst>
      <p:ext uri="{BB962C8B-B14F-4D97-AF65-F5344CB8AC3E}">
        <p14:creationId xmlns:p14="http://schemas.microsoft.com/office/powerpoint/2010/main" val="39291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 smtClean="0"/>
              <a:t>5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Personification</a:t>
            </a:r>
            <a:r>
              <a:rPr lang="en-US" dirty="0"/>
              <a:t> is </a:t>
            </a:r>
            <a:r>
              <a:rPr lang="en-US" dirty="0" smtClean="0"/>
              <a:t>a specific kind of metaphor that  gives human qualities and attitudes to an object, animal, or an idea.  Human characteristics are assigned to non-human things.</a:t>
            </a:r>
          </a:p>
          <a:p>
            <a:endParaRPr lang="en-US" dirty="0"/>
          </a:p>
          <a:p>
            <a:pPr lvl="1"/>
            <a:r>
              <a:rPr lang="en-US" dirty="0"/>
              <a:t>With open arms, the cozy chair beckoned me.</a:t>
            </a:r>
          </a:p>
          <a:p>
            <a:pPr lvl="1"/>
            <a:r>
              <a:rPr lang="en-US" dirty="0"/>
              <a:t>Love is blind</a:t>
            </a:r>
          </a:p>
          <a:p>
            <a:pPr lvl="1"/>
            <a:r>
              <a:rPr lang="en-US" dirty="0"/>
              <a:t>Romeo and Juliet “Arise fair sun, and kill the envious moon/Who is already sick and pale with grief…”</a:t>
            </a:r>
          </a:p>
          <a:p>
            <a:pPr lvl="2"/>
            <a:r>
              <a:rPr lang="en-US" dirty="0" smtClean="0"/>
              <a:t>Sun </a:t>
            </a:r>
            <a:r>
              <a:rPr lang="en-US" dirty="0"/>
              <a:t>is compared to a hunter/killer, while the 	moon is compared to an envious person who 	is sickly and grieving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The fire swallowed the entire </a:t>
            </a:r>
            <a:r>
              <a:rPr lang="en-US" dirty="0" smtClean="0"/>
              <a:t>forest.</a:t>
            </a:r>
          </a:p>
          <a:p>
            <a:pPr lvl="1"/>
            <a:r>
              <a:rPr lang="en-US" dirty="0"/>
              <a:t>The flowers danced in the gentle breeze.</a:t>
            </a:r>
          </a:p>
          <a:p>
            <a:pPr lvl="1"/>
            <a:r>
              <a:rPr lang="en-US" dirty="0" smtClean="0"/>
              <a:t>The wind sang her mournful song through the falling leaves.</a:t>
            </a:r>
          </a:p>
          <a:p>
            <a:pPr lvl="1"/>
            <a:r>
              <a:rPr lang="en-US" dirty="0" smtClean="0"/>
              <a:t>The rain kissed my cheeks as it fell.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03776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literary device in which a writer gives an </a:t>
            </a:r>
            <a:r>
              <a:rPr lang="en-US" b="1" dirty="0"/>
              <a:t>advance hint </a:t>
            </a:r>
            <a:r>
              <a:rPr lang="en-US" dirty="0"/>
              <a:t>of what is to come later in the story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Shakespeare’s “</a:t>
            </a:r>
            <a:r>
              <a:rPr lang="en-US" i="1" dirty="0"/>
              <a:t>Romeo and Juliet</a:t>
            </a:r>
            <a:r>
              <a:rPr lang="en-US" dirty="0"/>
              <a:t>” is rich with foreshadowing </a:t>
            </a:r>
            <a:r>
              <a:rPr lang="en-US" dirty="0" smtClean="0"/>
              <a:t>examples, one </a:t>
            </a:r>
            <a:r>
              <a:rPr lang="en-US" dirty="0"/>
              <a:t>of which is the following lines from Act 2, Scene 2:</a:t>
            </a:r>
          </a:p>
          <a:p>
            <a:pPr lvl="1"/>
            <a:r>
              <a:rPr lang="en-US" dirty="0"/>
              <a:t>“Life were better ended by their hate,</a:t>
            </a:r>
            <a:br>
              <a:rPr lang="en-US" dirty="0"/>
            </a:br>
            <a:r>
              <a:rPr lang="en-US" dirty="0"/>
              <a:t>Than death </a:t>
            </a:r>
            <a:r>
              <a:rPr lang="en-US" dirty="0" smtClean="0"/>
              <a:t>prolonged, </a:t>
            </a:r>
            <a:r>
              <a:rPr lang="en-US" dirty="0"/>
              <a:t>wanting of thy love”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299</TotalTime>
  <Words>819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Rhetorical Devices 2</vt:lpstr>
      <vt:lpstr>Review</vt:lpstr>
      <vt:lpstr>5</vt:lpstr>
      <vt:lpstr>6</vt:lpstr>
      <vt:lpstr>1</vt:lpstr>
      <vt:lpstr>Personification</vt:lpstr>
      <vt:lpstr>5</vt:lpstr>
      <vt:lpstr>Personification</vt:lpstr>
      <vt:lpstr>Foreshadowing</vt:lpstr>
      <vt:lpstr>Flashback</vt:lpstr>
      <vt:lpstr>Foil</vt:lpstr>
      <vt:lpstr>Foil</vt:lpstr>
      <vt:lpstr>Irony</vt:lpstr>
      <vt:lpstr>Irony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Devices 2</dc:title>
  <dc:creator>CRowley</dc:creator>
  <cp:lastModifiedBy>Camille Rowley</cp:lastModifiedBy>
  <cp:revision>10</cp:revision>
  <dcterms:created xsi:type="dcterms:W3CDTF">2015-03-30T20:19:26Z</dcterms:created>
  <dcterms:modified xsi:type="dcterms:W3CDTF">2017-10-09T19:48:18Z</dcterms:modified>
</cp:coreProperties>
</file>