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75" r:id="rId5"/>
    <p:sldId id="258" r:id="rId6"/>
    <p:sldId id="271" r:id="rId7"/>
    <p:sldId id="260" r:id="rId8"/>
    <p:sldId id="261" r:id="rId9"/>
    <p:sldId id="270" r:id="rId10"/>
    <p:sldId id="262" r:id="rId11"/>
    <p:sldId id="269" r:id="rId12"/>
    <p:sldId id="263" r:id="rId13"/>
    <p:sldId id="264" r:id="rId14"/>
    <p:sldId id="265" r:id="rId15"/>
    <p:sldId id="273" r:id="rId16"/>
    <p:sldId id="266" r:id="rId17"/>
    <p:sldId id="267" r:id="rId18"/>
    <p:sldId id="268" r:id="rId19"/>
    <p:sldId id="25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9C4E798-B2F3-494D-9457-968FF6055F6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024E0E4-12D3-4D5C-9DC4-CF75DA063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7543800" cy="2438400"/>
          </a:xfrm>
        </p:spPr>
        <p:txBody>
          <a:bodyPr/>
          <a:lstStyle/>
          <a:p>
            <a:r>
              <a:rPr lang="en-US" dirty="0" smtClean="0"/>
              <a:t>Classroom Rules and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Belongings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Bags &amp;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2252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bags or other personal belongings are to be kept in your locker, per Mr. </a:t>
            </a:r>
            <a:r>
              <a:rPr lang="en-US" dirty="0" err="1" smtClean="0"/>
              <a:t>Gustaveson’s</a:t>
            </a:r>
            <a:r>
              <a:rPr lang="en-US" dirty="0" smtClean="0"/>
              <a:t> and Mr. Bergeson’s directions.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Food &amp; Drink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don’t care if you chew gum. </a:t>
            </a:r>
            <a:r>
              <a:rPr lang="en-US" b="1" dirty="0" smtClean="0"/>
              <a:t>DO NOT STICK IT ANYWHERE!!!</a:t>
            </a:r>
          </a:p>
          <a:p>
            <a:r>
              <a:rPr lang="en-US" dirty="0" smtClean="0"/>
              <a:t>Water bottles are great.</a:t>
            </a:r>
          </a:p>
          <a:p>
            <a:r>
              <a:rPr lang="en-US" dirty="0" smtClean="0"/>
              <a:t>Snacks are allowed, if you clean your desk with Lysol wipes before leaving.</a:t>
            </a:r>
            <a:endParaRPr lang="en-US" dirty="0"/>
          </a:p>
        </p:txBody>
      </p:sp>
      <p:pic>
        <p:nvPicPr>
          <p:cNvPr id="3074" name="Picture 2" descr="C:\Users\Camille\AppData\Local\Microsoft\Windows\Temporary Internet Files\Content.IE5\6IBPJ6CH\MC9003259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92398"/>
            <a:ext cx="1848002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Electronics &amp; Toys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Cellphones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 not let me see or hear it.</a:t>
            </a:r>
          </a:p>
          <a:p>
            <a:r>
              <a:rPr lang="en-US" sz="2000" dirty="0" smtClean="0"/>
              <a:t>If I hear it, you will be given 1 warning.</a:t>
            </a:r>
          </a:p>
          <a:p>
            <a:r>
              <a:rPr lang="en-US" sz="2000" dirty="0" smtClean="0"/>
              <a:t>If I see it, I will take it for the remainder of the day.</a:t>
            </a:r>
          </a:p>
          <a:p>
            <a:r>
              <a:rPr lang="en-US" sz="2000" dirty="0" smtClean="0"/>
              <a:t>If I take it again, your parent can pick it up from Mr. Bergeson.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/>
              <a:t>P</a:t>
            </a:r>
            <a:r>
              <a:rPr lang="en-US" dirty="0" smtClean="0"/>
              <a:t>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24045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 not let me see or hear your iPod </a:t>
            </a:r>
            <a:r>
              <a:rPr lang="en-US" sz="2000" b="1" dirty="0" smtClean="0"/>
              <a:t>or earbuds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If I see or hear it, ditto cellphone policy.</a:t>
            </a:r>
          </a:p>
          <a:p>
            <a:r>
              <a:rPr lang="en-US" sz="2000" dirty="0" smtClean="0"/>
              <a:t>Occasionally, I will give you permission to listen to music during independent work time.</a:t>
            </a:r>
            <a:endParaRPr lang="en-US" sz="20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657600" y="3657600"/>
            <a:ext cx="5105400" cy="6397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Fidget Spinners/Cubes/Toys/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733800" y="4419600"/>
            <a:ext cx="2593848" cy="575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NO…just no.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657600" y="4343400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46220"/>
            <a:ext cx="2286000" cy="25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4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Restroom &amp; Water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Restroom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0809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USE THE RESTROOM BEFORE CLASS.</a:t>
            </a:r>
            <a:endParaRPr lang="en-US" b="1" dirty="0"/>
          </a:p>
          <a:p>
            <a:r>
              <a:rPr lang="en-US" dirty="0"/>
              <a:t>After entering class, students </a:t>
            </a:r>
            <a:r>
              <a:rPr lang="en-US" b="1" dirty="0"/>
              <a:t>will not be allowed to leave</a:t>
            </a:r>
            <a:r>
              <a:rPr lang="en-US" dirty="0"/>
              <a:t> unless it is an emergency.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You have 4 emergency passes until Christmas</a:t>
            </a:r>
            <a:r>
              <a:rPr lang="en-US" dirty="0"/>
              <a:t>.</a:t>
            </a:r>
          </a:p>
          <a:p>
            <a:r>
              <a:rPr lang="en-US" dirty="0"/>
              <a:t>If it is an emergency you must </a:t>
            </a:r>
            <a:r>
              <a:rPr lang="en-US" dirty="0" smtClean="0"/>
              <a:t>give me your </a:t>
            </a:r>
            <a:r>
              <a:rPr lang="en-US" dirty="0"/>
              <a:t>electronic </a:t>
            </a:r>
            <a:r>
              <a:rPr lang="en-US" dirty="0" smtClean="0"/>
              <a:t>devices, get your hall pass hole punched by me, and sign the Hall Pass Tracker.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Students should get water before class or bring a water bottle to class.</a:t>
            </a:r>
            <a:endParaRPr lang="en-US" dirty="0"/>
          </a:p>
        </p:txBody>
      </p:sp>
      <p:pic>
        <p:nvPicPr>
          <p:cNvPr id="4098" name="Picture 2" descr="C:\Users\Camille\AppData\Local\Microsoft\Windows\Temporary Internet Files\Content.IE5\GQ0N542U\MP9003995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1371600" cy="171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amille\AppData\Local\Microsoft\Windows\Temporary Internet Files\Content.IE5\UPIPSII1\MP9003995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95600"/>
            <a:ext cx="1371600" cy="171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Pencil Sharpening </a:t>
            </a:r>
            <a:br>
              <a:rPr lang="en-US" dirty="0" smtClean="0"/>
            </a:br>
            <a:r>
              <a:rPr lang="en-US" dirty="0" smtClean="0"/>
              <a:t>&amp; Trash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Pencil Sharpening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Students are to sharpen pencils upon entering the classroom.</a:t>
            </a:r>
          </a:p>
          <a:p>
            <a:r>
              <a:rPr lang="en-US" dirty="0" smtClean="0"/>
              <a:t>If your lead breaks and you have no replacement, </a:t>
            </a:r>
            <a:r>
              <a:rPr lang="en-US" b="1" dirty="0" smtClean="0"/>
              <a:t>ask a neighbor.</a:t>
            </a:r>
            <a:r>
              <a:rPr lang="en-US" dirty="0" smtClean="0"/>
              <a:t>  Then raise your hand and wait for the instructor.</a:t>
            </a:r>
          </a:p>
          <a:p>
            <a:r>
              <a:rPr lang="en-US" b="1" dirty="0" smtClean="0"/>
              <a:t>DO NOT GET UP DURING A LESSON!!!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Trash can be thrown away </a:t>
            </a:r>
            <a:r>
              <a:rPr lang="en-US" sz="2000" b="1" dirty="0" smtClean="0"/>
              <a:t>when you are dismissed </a:t>
            </a:r>
            <a:r>
              <a:rPr lang="en-US" sz="2000" dirty="0" smtClean="0"/>
              <a:t>from class.  Keep it at your desk until you are dismissed.</a:t>
            </a:r>
          </a:p>
          <a:p>
            <a:r>
              <a:rPr lang="en-US" sz="2000" dirty="0" smtClean="0"/>
              <a:t>Pick up all trash around your desk before leaving.</a:t>
            </a:r>
          </a:p>
        </p:txBody>
      </p:sp>
      <p:pic>
        <p:nvPicPr>
          <p:cNvPr id="6148" name="Picture 4" descr="http://thecornerstoneforteachers.com/wordpress/wp-content/uploads/m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Turning in Your 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Turning in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736848" cy="34713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Pass work to the end of your row when I ask for it.</a:t>
            </a:r>
            <a:r>
              <a:rPr lang="en-US" dirty="0"/>
              <a:t> </a:t>
            </a:r>
            <a:r>
              <a:rPr lang="en-US" dirty="0" smtClean="0"/>
              <a:t>I will collect them and place them in your class tray.</a:t>
            </a:r>
          </a:p>
          <a:p>
            <a:r>
              <a:rPr lang="en-US" b="1" dirty="0" smtClean="0"/>
              <a:t>Turned-in work goes in the top tray; I will put corrected work in the bottom tray.</a:t>
            </a:r>
          </a:p>
          <a:p>
            <a:r>
              <a:rPr lang="en-US" dirty="0" smtClean="0"/>
              <a:t>If you need help on any work, come see me before/after school or sign up on my PAWS list. </a:t>
            </a:r>
            <a:r>
              <a:rPr lang="en-US" b="1" dirty="0" smtClean="0"/>
              <a:t>I do not have PRIDE this year.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Late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I will only grade work that is 100% completed</a:t>
            </a:r>
            <a:r>
              <a:rPr lang="en-US" sz="2000" dirty="0" smtClean="0"/>
              <a:t>.  I will return partially completed work with no grade.</a:t>
            </a:r>
          </a:p>
          <a:p>
            <a:r>
              <a:rPr lang="en-US" sz="2000" dirty="0" smtClean="0"/>
              <a:t>Students missing work will be assigned to PAWS.</a:t>
            </a:r>
          </a:p>
          <a:p>
            <a:r>
              <a:rPr lang="en-US" sz="2000" dirty="0" smtClean="0"/>
              <a:t>Late work will be accepted.</a:t>
            </a:r>
          </a:p>
          <a:p>
            <a:r>
              <a:rPr lang="en-US" sz="2000" dirty="0" smtClean="0"/>
              <a:t>Students must arrange with the instructor to complete a classroom chore before the work can be turned in. </a:t>
            </a:r>
            <a:r>
              <a:rPr lang="en-US" sz="2000" b="1" dirty="0" smtClean="0"/>
              <a:t>NOT DURING CLASS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098" name="Picture 2" descr="Have a self-service spot for kids who were absent. | 37 Insanely Smart School Teacher Hac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3334" r="26847" b="54334"/>
          <a:stretch/>
        </p:blipFill>
        <p:spPr bwMode="auto">
          <a:xfrm>
            <a:off x="5257800" y="4381165"/>
            <a:ext cx="2434472" cy="21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09472"/>
            <a:ext cx="3657600" cy="39197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do not offer extra credit.</a:t>
            </a:r>
          </a:p>
          <a:p>
            <a:r>
              <a:rPr lang="en-US" dirty="0" smtClean="0"/>
              <a:t>You may redo any work that did not receive 100%.</a:t>
            </a:r>
          </a:p>
          <a:p>
            <a:r>
              <a:rPr lang="en-US" dirty="0" smtClean="0"/>
              <a:t>You can receive Bell </a:t>
            </a:r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P</a:t>
            </a:r>
            <a:r>
              <a:rPr lang="en-US" dirty="0" smtClean="0"/>
              <a:t>asses for completing extra library research questions.</a:t>
            </a:r>
            <a:endParaRPr lang="en-US" dirty="0"/>
          </a:p>
        </p:txBody>
      </p:sp>
      <p:pic>
        <p:nvPicPr>
          <p:cNvPr id="8194" name="Picture 2" descr="https://s-media-cache-ak0.pinimg.com/736x/b2/5c/76/b25c7674a11016a4c4ffdb38228878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"/>
          <a:stretch/>
        </p:blipFill>
        <p:spPr bwMode="auto">
          <a:xfrm>
            <a:off x="4495800" y="1067586"/>
            <a:ext cx="432493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Headings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work must have the following heading:</a:t>
            </a:r>
          </a:p>
          <a:p>
            <a:pPr lvl="1"/>
            <a:r>
              <a:rPr lang="en-US" dirty="0" smtClean="0"/>
              <a:t>First name Last name</a:t>
            </a:r>
          </a:p>
          <a:p>
            <a:pPr lvl="1"/>
            <a:r>
              <a:rPr lang="en-US" dirty="0" smtClean="0"/>
              <a:t>Period ___</a:t>
            </a:r>
          </a:p>
          <a:p>
            <a:r>
              <a:rPr lang="en-US" dirty="0" smtClean="0"/>
              <a:t>Pencil or blue/black pen.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Paper Usage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Write on the front and back of the pages in your Writer’s Notebook.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00200"/>
          </a:xfrm>
        </p:spPr>
        <p:txBody>
          <a:bodyPr/>
          <a:lstStyle/>
          <a:p>
            <a:pPr algn="r"/>
            <a:r>
              <a:rPr lang="en-US" dirty="0" smtClean="0"/>
              <a:t>Instructional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Lessons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623736"/>
          </a:xfrm>
        </p:spPr>
        <p:txBody>
          <a:bodyPr>
            <a:noAutofit/>
          </a:bodyPr>
          <a:lstStyle/>
          <a:p>
            <a:r>
              <a:rPr lang="en-US" sz="2000" dirty="0" smtClean="0"/>
              <a:t>Students should be silent and attentive during any lessons or presentations.</a:t>
            </a:r>
          </a:p>
          <a:p>
            <a:r>
              <a:rPr lang="en-US" sz="2000" dirty="0" smtClean="0"/>
              <a:t>If you have a </a:t>
            </a:r>
            <a:r>
              <a:rPr lang="en-US" sz="2000" b="1" dirty="0" smtClean="0"/>
              <a:t>RELEVANT</a:t>
            </a:r>
            <a:r>
              <a:rPr lang="en-US" sz="2000" dirty="0" smtClean="0"/>
              <a:t> comment or question, raise you hand.</a:t>
            </a:r>
          </a:p>
          <a:p>
            <a:r>
              <a:rPr lang="en-US" sz="2000" b="1" dirty="0" smtClean="0"/>
              <a:t>DO NOT LEAVE YOUR SEAT WHILE I AM SPEAKING.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4117848" cy="639762"/>
          </a:xfrm>
        </p:spPr>
        <p:txBody>
          <a:bodyPr/>
          <a:lstStyle/>
          <a:p>
            <a:r>
              <a:rPr lang="en-US" dirty="0" smtClean="0"/>
              <a:t>Group/Independent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0809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During </a:t>
            </a:r>
            <a:r>
              <a:rPr lang="en-US" u="sng" dirty="0" smtClean="0"/>
              <a:t>group work</a:t>
            </a:r>
            <a:r>
              <a:rPr lang="en-US" dirty="0" smtClean="0"/>
              <a:t>, students may move to join their groups.  Stay with your group.  </a:t>
            </a:r>
            <a:r>
              <a:rPr lang="en-US" b="1" dirty="0" smtClean="0"/>
              <a:t>DO NOT wander the classroom or talk to friends outside your work group.</a:t>
            </a:r>
          </a:p>
          <a:p>
            <a:r>
              <a:rPr lang="en-US" dirty="0" smtClean="0"/>
              <a:t>During </a:t>
            </a:r>
            <a:r>
              <a:rPr lang="en-US" u="sng" dirty="0" smtClean="0"/>
              <a:t>independent work</a:t>
            </a:r>
            <a:r>
              <a:rPr lang="en-US" dirty="0" smtClean="0"/>
              <a:t>, you are free to </a:t>
            </a:r>
            <a:r>
              <a:rPr lang="en-US" b="1" dirty="0" smtClean="0"/>
              <a:t>sharpen your pencil or use the Student Station</a:t>
            </a:r>
            <a:r>
              <a:rPr lang="en-US" dirty="0" smtClean="0"/>
              <a:t>.  DO NOT wander the classroom or talk to friends.</a:t>
            </a:r>
          </a:p>
          <a:p>
            <a:r>
              <a:rPr lang="en-US" dirty="0" smtClean="0"/>
              <a:t>Work finished? Read your book or work on any homework from any class.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3" b="17533"/>
          <a:stretch/>
        </p:blipFill>
        <p:spPr bwMode="auto">
          <a:xfrm>
            <a:off x="533400" y="4343400"/>
            <a:ext cx="2514600" cy="24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Walking in the Hallways as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3581400"/>
          </a:xfrm>
        </p:spPr>
        <p:txBody>
          <a:bodyPr/>
          <a:lstStyle/>
          <a:p>
            <a:r>
              <a:rPr lang="en-US" dirty="0" smtClean="0"/>
              <a:t>We will occasionally go to the library or computer lab as a class.  Students will be excused by rows, and are to </a:t>
            </a:r>
            <a:r>
              <a:rPr lang="en-US" b="1" dirty="0" smtClean="0"/>
              <a:t>SILENTLY</a:t>
            </a:r>
            <a:r>
              <a:rPr lang="en-US" dirty="0" smtClean="0"/>
              <a:t> walk to the side</a:t>
            </a:r>
            <a:r>
              <a:rPr lang="en-US" dirty="0"/>
              <a:t> </a:t>
            </a:r>
            <a:r>
              <a:rPr lang="en-US" dirty="0" smtClean="0"/>
              <a:t>of the hallways.</a:t>
            </a:r>
          </a:p>
          <a:p>
            <a:r>
              <a:rPr lang="en-US" dirty="0" smtClean="0"/>
              <a:t>There will be </a:t>
            </a:r>
            <a:r>
              <a:rPr lang="en-US" b="1" dirty="0" smtClean="0"/>
              <a:t>NO TALKING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classroom rules still apply in the hallway, library, and computer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3810000" cy="4817533"/>
          </a:xfrm>
        </p:spPr>
      </p:pic>
    </p:spTree>
    <p:extLst>
      <p:ext uri="{BB962C8B-B14F-4D97-AF65-F5344CB8AC3E}">
        <p14:creationId xmlns:p14="http://schemas.microsoft.com/office/powerpoint/2010/main" val="23872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Emergencies</a:t>
            </a:r>
            <a:endParaRPr lang="en-US" dirty="0"/>
          </a:p>
        </p:txBody>
      </p:sp>
      <p:pic>
        <p:nvPicPr>
          <p:cNvPr id="1026" name="Picture 2" descr="http://iloveuguys.org/images/4_ac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71" y="1447800"/>
            <a:ext cx="677332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8382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Classroom Assumptions </a:t>
            </a:r>
            <a:br>
              <a:rPr lang="en-US" dirty="0" smtClean="0"/>
            </a:br>
            <a:r>
              <a:rPr lang="en-US" dirty="0" smtClean="0"/>
              <a:t>(AKA Rules)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1909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Be on-time, on-task, prepared to learn, and responsible for your own learning every day.</a:t>
            </a:r>
          </a:p>
          <a:p>
            <a:pPr lvl="0"/>
            <a:r>
              <a:rPr lang="en-US" dirty="0" smtClean="0"/>
              <a:t>Personal electronics are for education purposes only.</a:t>
            </a:r>
            <a:endParaRPr lang="en-US" sz="3600" dirty="0"/>
          </a:p>
          <a:p>
            <a:pPr lvl="0"/>
            <a:r>
              <a:rPr lang="en-US" dirty="0" smtClean="0"/>
              <a:t>Always be honest.</a:t>
            </a:r>
          </a:p>
          <a:p>
            <a:pPr lvl="0"/>
            <a:r>
              <a:rPr lang="en-US" dirty="0" smtClean="0"/>
              <a:t>Respect the teacher, the classroom, other students, and yourself.</a:t>
            </a:r>
          </a:p>
          <a:p>
            <a:pPr lvl="0"/>
            <a:r>
              <a:rPr lang="en-US" dirty="0" smtClean="0"/>
              <a:t>Clean up after yourself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960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No behavior will be allowed that interferes with the </a:t>
            </a:r>
            <a:r>
              <a:rPr lang="en-US" sz="2000" b="1" dirty="0" smtClean="0"/>
              <a:t>RIGHTS</a:t>
            </a:r>
            <a:r>
              <a:rPr lang="en-US" sz="2000" dirty="0" smtClean="0"/>
              <a:t> of every student to listen and learn in a safe environment.</a:t>
            </a:r>
          </a:p>
          <a:p>
            <a:endParaRPr lang="en-US" dirty="0"/>
          </a:p>
        </p:txBody>
      </p:sp>
      <p:pic>
        <p:nvPicPr>
          <p:cNvPr id="7170" name="Picture 2" descr="Love Books I Art 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2971800" cy="37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781800" cy="16002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DON’T BE </a:t>
            </a:r>
            <a:r>
              <a:rPr lang="en-US" sz="11500" dirty="0" smtClean="0"/>
              <a:t>RUDE</a:t>
            </a:r>
            <a:r>
              <a:rPr lang="en-US" sz="7200" dirty="0" smtClean="0"/>
              <a:t>.</a:t>
            </a:r>
            <a:endParaRPr lang="en-US" sz="7200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143000" y="2971800"/>
            <a:ext cx="6781800" cy="2743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1500" dirty="0" smtClean="0"/>
              <a:t>CHOOSE</a:t>
            </a:r>
            <a:r>
              <a:rPr lang="en-US" sz="7200" dirty="0" smtClean="0"/>
              <a:t> KINDNESS.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835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8305800" cy="1600200"/>
          </a:xfrm>
        </p:spPr>
        <p:txBody>
          <a:bodyPr/>
          <a:lstStyle/>
          <a:p>
            <a:pPr algn="r"/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533400"/>
            <a:ext cx="4038600" cy="5029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Failure </a:t>
            </a:r>
            <a:r>
              <a:rPr lang="en-US" dirty="0" smtClean="0"/>
              <a:t>to comply will </a:t>
            </a:r>
            <a:r>
              <a:rPr lang="en-US" dirty="0"/>
              <a:t>be viewed as disruptive behavior:</a:t>
            </a:r>
            <a:endParaRPr lang="en-US" sz="3600" dirty="0"/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offense = conference with the teacher.</a:t>
            </a:r>
            <a:endParaRPr lang="en-US" sz="3200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offense = 1 lunch detention and a parent contact.</a:t>
            </a:r>
            <a:endParaRPr lang="en-US" sz="3200" dirty="0"/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offense = 2 lunch detentions and a parent conference.</a:t>
            </a:r>
            <a:endParaRPr lang="en-US" sz="3200" dirty="0"/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= removal from class to the principal’s office for the rest of current class period, a Disciplinary form sent to the office, and a parent conference with the principal.</a:t>
            </a:r>
            <a:endParaRPr lang="en-US" sz="3200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THIS </a:t>
            </a:r>
            <a:r>
              <a:rPr lang="en-US" b="1" dirty="0"/>
              <a:t>IS FOR THE ENTIRE SCHOOL YEAR.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9218" name="Picture 2" descr="http://www.mommyish.com/wp-content/uploads/2014/05/snape-punished-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78" y="857215"/>
            <a:ext cx="3126722" cy="28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 rot="20582728">
            <a:off x="660169" y="494582"/>
            <a:ext cx="2131191" cy="103257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558580">
            <a:off x="707535" y="678796"/>
            <a:ext cx="194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Just kidding…no, but seriously.</a:t>
            </a:r>
            <a:endParaRPr lang="en-US" b="1" dirty="0"/>
          </a:p>
        </p:txBody>
      </p:sp>
      <p:pic>
        <p:nvPicPr>
          <p:cNvPr id="9220" name="Picture 4" descr="Eight ways to be a better human being #inspiration #motivation #DwightSchr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191000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Prepared </a:t>
            </a:r>
            <a:br>
              <a:rPr lang="en-US" dirty="0" smtClean="0"/>
            </a:br>
            <a:r>
              <a:rPr lang="en-US" dirty="0" smtClean="0"/>
              <a:t>with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Required 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736848" cy="32427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Stays in classroom:</a:t>
            </a:r>
          </a:p>
          <a:p>
            <a:pPr lvl="1"/>
            <a:r>
              <a:rPr lang="en-US" dirty="0"/>
              <a:t>College rule notebook</a:t>
            </a:r>
          </a:p>
          <a:p>
            <a:pPr lvl="1"/>
            <a:r>
              <a:rPr lang="en-US" dirty="0"/>
              <a:t>Black or blue </a:t>
            </a:r>
            <a:r>
              <a:rPr lang="en-US" dirty="0" smtClean="0"/>
              <a:t>pen</a:t>
            </a:r>
          </a:p>
          <a:p>
            <a:pPr lvl="1"/>
            <a:r>
              <a:rPr lang="en-US" dirty="0" smtClean="0"/>
              <a:t>Red pen</a:t>
            </a:r>
            <a:endParaRPr lang="en-US" dirty="0"/>
          </a:p>
          <a:p>
            <a:pPr lvl="1"/>
            <a:r>
              <a:rPr lang="en-US" dirty="0"/>
              <a:t>Pocket folder with 3 prongs (not a </a:t>
            </a:r>
            <a:r>
              <a:rPr lang="en-US" dirty="0" smtClean="0"/>
              <a:t>binder with metal rings)</a:t>
            </a:r>
            <a:endParaRPr lang="en-US" dirty="0"/>
          </a:p>
          <a:p>
            <a:pPr lvl="1"/>
            <a:r>
              <a:rPr lang="en-US" dirty="0"/>
              <a:t>12-pack colored pencils</a:t>
            </a:r>
          </a:p>
          <a:p>
            <a:r>
              <a:rPr lang="en-US" b="1" dirty="0"/>
              <a:t>Bring daily:</a:t>
            </a:r>
          </a:p>
          <a:p>
            <a:pPr lvl="1"/>
            <a:r>
              <a:rPr lang="en-US" dirty="0"/>
              <a:t>Personal reading book</a:t>
            </a:r>
          </a:p>
          <a:p>
            <a:pPr lvl="1"/>
            <a:r>
              <a:rPr lang="en-US" dirty="0"/>
              <a:t>Day planner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Class Filing Folders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Your class period is assigned a file cabinet drawer.  You will keep your materials in individual hanging folders, arranged alphabetically.</a:t>
            </a:r>
            <a:endParaRPr lang="en-US" dirty="0"/>
          </a:p>
        </p:txBody>
      </p:sp>
      <p:pic>
        <p:nvPicPr>
          <p:cNvPr id="10242" name="Picture 2" descr="http://weknowmemes.com/wp-content/uploads/2012/02/dear-diary-spide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581400" cy="25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MARTInkShape-3"/>
          <p:cNvSpPr/>
          <p:nvPr/>
        </p:nvSpPr>
        <p:spPr>
          <a:xfrm>
            <a:off x="839110" y="3581400"/>
            <a:ext cx="3139835" cy="450055"/>
          </a:xfrm>
          <a:custGeom>
            <a:avLst/>
            <a:gdLst/>
            <a:ahLst/>
            <a:cxnLst/>
            <a:rect l="0" t="0" r="0" b="0"/>
            <a:pathLst>
              <a:path w="3139835" h="450055">
                <a:moveTo>
                  <a:pt x="89578" y="307179"/>
                </a:moveTo>
                <a:lnTo>
                  <a:pt x="105671" y="307179"/>
                </a:lnTo>
                <a:lnTo>
                  <a:pt x="139747" y="313882"/>
                </a:lnTo>
                <a:lnTo>
                  <a:pt x="149181" y="314920"/>
                </a:lnTo>
                <a:lnTo>
                  <a:pt x="183393" y="321581"/>
                </a:lnTo>
                <a:lnTo>
                  <a:pt x="218290" y="327528"/>
                </a:lnTo>
                <a:lnTo>
                  <a:pt x="247558" y="333306"/>
                </a:lnTo>
                <a:lnTo>
                  <a:pt x="280974" y="337387"/>
                </a:lnTo>
                <a:lnTo>
                  <a:pt x="307683" y="343381"/>
                </a:lnTo>
                <a:lnTo>
                  <a:pt x="338616" y="348068"/>
                </a:lnTo>
                <a:lnTo>
                  <a:pt x="367890" y="351574"/>
                </a:lnTo>
                <a:lnTo>
                  <a:pt x="398788" y="355523"/>
                </a:lnTo>
                <a:lnTo>
                  <a:pt x="430962" y="358809"/>
                </a:lnTo>
                <a:lnTo>
                  <a:pt x="462720" y="364811"/>
                </a:lnTo>
                <a:lnTo>
                  <a:pt x="497265" y="369499"/>
                </a:lnTo>
                <a:lnTo>
                  <a:pt x="532636" y="373004"/>
                </a:lnTo>
                <a:lnTo>
                  <a:pt x="568252" y="376954"/>
                </a:lnTo>
                <a:lnTo>
                  <a:pt x="603940" y="378124"/>
                </a:lnTo>
                <a:lnTo>
                  <a:pt x="639650" y="380587"/>
                </a:lnTo>
                <a:lnTo>
                  <a:pt x="673249" y="384228"/>
                </a:lnTo>
                <a:lnTo>
                  <a:pt x="703313" y="385306"/>
                </a:lnTo>
                <a:lnTo>
                  <a:pt x="734446" y="385626"/>
                </a:lnTo>
                <a:lnTo>
                  <a:pt x="766689" y="385721"/>
                </a:lnTo>
                <a:lnTo>
                  <a:pt x="796351" y="387865"/>
                </a:lnTo>
                <a:lnTo>
                  <a:pt x="827365" y="391411"/>
                </a:lnTo>
                <a:lnTo>
                  <a:pt x="859573" y="392462"/>
                </a:lnTo>
                <a:lnTo>
                  <a:pt x="889224" y="392774"/>
                </a:lnTo>
                <a:lnTo>
                  <a:pt x="920235" y="392865"/>
                </a:lnTo>
                <a:lnTo>
                  <a:pt x="952442" y="392892"/>
                </a:lnTo>
                <a:lnTo>
                  <a:pt x="982093" y="392901"/>
                </a:lnTo>
                <a:lnTo>
                  <a:pt x="1010987" y="392903"/>
                </a:lnTo>
                <a:lnTo>
                  <a:pt x="1039657" y="395021"/>
                </a:lnTo>
                <a:lnTo>
                  <a:pt x="1068260" y="398558"/>
                </a:lnTo>
                <a:lnTo>
                  <a:pt x="1096843" y="399607"/>
                </a:lnTo>
                <a:lnTo>
                  <a:pt x="1127537" y="399917"/>
                </a:lnTo>
                <a:lnTo>
                  <a:pt x="1159650" y="400009"/>
                </a:lnTo>
                <a:lnTo>
                  <a:pt x="1189273" y="400036"/>
                </a:lnTo>
                <a:lnTo>
                  <a:pt x="1218159" y="400045"/>
                </a:lnTo>
                <a:lnTo>
                  <a:pt x="1246826" y="402164"/>
                </a:lnTo>
                <a:lnTo>
                  <a:pt x="1277545" y="405702"/>
                </a:lnTo>
                <a:lnTo>
                  <a:pt x="1309666" y="406750"/>
                </a:lnTo>
                <a:lnTo>
                  <a:pt x="1339291" y="407061"/>
                </a:lnTo>
                <a:lnTo>
                  <a:pt x="1368178" y="407153"/>
                </a:lnTo>
                <a:lnTo>
                  <a:pt x="1398962" y="407180"/>
                </a:lnTo>
                <a:lnTo>
                  <a:pt x="1431101" y="407188"/>
                </a:lnTo>
                <a:lnTo>
                  <a:pt x="1460733" y="409308"/>
                </a:lnTo>
                <a:lnTo>
                  <a:pt x="1489621" y="412845"/>
                </a:lnTo>
                <a:lnTo>
                  <a:pt x="1520405" y="413894"/>
                </a:lnTo>
                <a:lnTo>
                  <a:pt x="1552545" y="414205"/>
                </a:lnTo>
                <a:lnTo>
                  <a:pt x="1582177" y="416414"/>
                </a:lnTo>
                <a:lnTo>
                  <a:pt x="1611064" y="419978"/>
                </a:lnTo>
                <a:lnTo>
                  <a:pt x="1639732" y="421035"/>
                </a:lnTo>
                <a:lnTo>
                  <a:pt x="1670451" y="421347"/>
                </a:lnTo>
                <a:lnTo>
                  <a:pt x="1702572" y="421440"/>
                </a:lnTo>
                <a:lnTo>
                  <a:pt x="1734314" y="423584"/>
                </a:lnTo>
                <a:lnTo>
                  <a:pt x="1766738" y="427130"/>
                </a:lnTo>
                <a:lnTo>
                  <a:pt x="1796453" y="428181"/>
                </a:lnTo>
                <a:lnTo>
                  <a:pt x="1825366" y="428492"/>
                </a:lnTo>
                <a:lnTo>
                  <a:pt x="1854041" y="428584"/>
                </a:lnTo>
                <a:lnTo>
                  <a:pt x="1882646" y="430728"/>
                </a:lnTo>
                <a:lnTo>
                  <a:pt x="1913347" y="434274"/>
                </a:lnTo>
                <a:lnTo>
                  <a:pt x="1945462" y="435325"/>
                </a:lnTo>
                <a:lnTo>
                  <a:pt x="1980965" y="435680"/>
                </a:lnTo>
                <a:lnTo>
                  <a:pt x="2011182" y="435741"/>
                </a:lnTo>
                <a:lnTo>
                  <a:pt x="2046335" y="435762"/>
                </a:lnTo>
                <a:lnTo>
                  <a:pt x="2073677" y="435765"/>
                </a:lnTo>
                <a:lnTo>
                  <a:pt x="2101887" y="435766"/>
                </a:lnTo>
                <a:lnTo>
                  <a:pt x="2130354" y="435767"/>
                </a:lnTo>
                <a:lnTo>
                  <a:pt x="2158897" y="435767"/>
                </a:lnTo>
                <a:lnTo>
                  <a:pt x="2188256" y="435767"/>
                </a:lnTo>
                <a:lnTo>
                  <a:pt x="2220150" y="435767"/>
                </a:lnTo>
                <a:lnTo>
                  <a:pt x="2255182" y="437883"/>
                </a:lnTo>
                <a:lnTo>
                  <a:pt x="2283019" y="441420"/>
                </a:lnTo>
                <a:lnTo>
                  <a:pt x="2311375" y="442469"/>
                </a:lnTo>
                <a:lnTo>
                  <a:pt x="2339886" y="444896"/>
                </a:lnTo>
                <a:lnTo>
                  <a:pt x="2368442" y="448526"/>
                </a:lnTo>
                <a:lnTo>
                  <a:pt x="2397011" y="449601"/>
                </a:lnTo>
                <a:lnTo>
                  <a:pt x="2431316" y="449965"/>
                </a:lnTo>
                <a:lnTo>
                  <a:pt x="2466727" y="450037"/>
                </a:lnTo>
                <a:lnTo>
                  <a:pt x="2494836" y="450048"/>
                </a:lnTo>
                <a:lnTo>
                  <a:pt x="2523273" y="450053"/>
                </a:lnTo>
                <a:lnTo>
                  <a:pt x="2551807" y="450054"/>
                </a:lnTo>
                <a:lnTo>
                  <a:pt x="2579576" y="450054"/>
                </a:lnTo>
                <a:lnTo>
                  <a:pt x="2612811" y="450054"/>
                </a:lnTo>
                <a:lnTo>
                  <a:pt x="2640338" y="450054"/>
                </a:lnTo>
                <a:lnTo>
                  <a:pt x="2668602" y="450054"/>
                </a:lnTo>
                <a:lnTo>
                  <a:pt x="2697085" y="450054"/>
                </a:lnTo>
                <a:lnTo>
                  <a:pt x="2731361" y="450054"/>
                </a:lnTo>
                <a:lnTo>
                  <a:pt x="2761365" y="450054"/>
                </a:lnTo>
                <a:lnTo>
                  <a:pt x="2796446" y="450054"/>
                </a:lnTo>
                <a:lnTo>
                  <a:pt x="2823776" y="450054"/>
                </a:lnTo>
                <a:lnTo>
                  <a:pt x="2851983" y="450054"/>
                </a:lnTo>
                <a:lnTo>
                  <a:pt x="2880449" y="449261"/>
                </a:lnTo>
                <a:lnTo>
                  <a:pt x="2908991" y="445145"/>
                </a:lnTo>
                <a:lnTo>
                  <a:pt x="2936763" y="443573"/>
                </a:lnTo>
                <a:lnTo>
                  <a:pt x="2967883" y="440924"/>
                </a:lnTo>
                <a:lnTo>
                  <a:pt x="2996960" y="436786"/>
                </a:lnTo>
                <a:lnTo>
                  <a:pt x="3025634" y="430265"/>
                </a:lnTo>
                <a:lnTo>
                  <a:pt x="3057582" y="419000"/>
                </a:lnTo>
                <a:lnTo>
                  <a:pt x="3092251" y="401630"/>
                </a:lnTo>
                <a:lnTo>
                  <a:pt x="3112343" y="384371"/>
                </a:lnTo>
                <a:lnTo>
                  <a:pt x="3135159" y="355124"/>
                </a:lnTo>
                <a:lnTo>
                  <a:pt x="3137826" y="348067"/>
                </a:lnTo>
                <a:lnTo>
                  <a:pt x="3139834" y="316588"/>
                </a:lnTo>
                <a:lnTo>
                  <a:pt x="3134231" y="297631"/>
                </a:lnTo>
                <a:lnTo>
                  <a:pt x="3118471" y="262199"/>
                </a:lnTo>
                <a:lnTo>
                  <a:pt x="3116109" y="255761"/>
                </a:lnTo>
                <a:lnTo>
                  <a:pt x="3107134" y="244374"/>
                </a:lnTo>
                <a:lnTo>
                  <a:pt x="3075919" y="214441"/>
                </a:lnTo>
                <a:lnTo>
                  <a:pt x="3046183" y="190515"/>
                </a:lnTo>
                <a:lnTo>
                  <a:pt x="3011252" y="166688"/>
                </a:lnTo>
                <a:lnTo>
                  <a:pt x="2981979" y="152546"/>
                </a:lnTo>
                <a:lnTo>
                  <a:pt x="2946445" y="137405"/>
                </a:lnTo>
                <a:lnTo>
                  <a:pt x="2918315" y="129082"/>
                </a:lnTo>
                <a:lnTo>
                  <a:pt x="2889872" y="119472"/>
                </a:lnTo>
                <a:lnTo>
                  <a:pt x="2861336" y="108687"/>
                </a:lnTo>
                <a:lnTo>
                  <a:pt x="2832772" y="100465"/>
                </a:lnTo>
                <a:lnTo>
                  <a:pt x="2802084" y="93001"/>
                </a:lnTo>
                <a:lnTo>
                  <a:pt x="2767856" y="85763"/>
                </a:lnTo>
                <a:lnTo>
                  <a:pt x="2732579" y="78591"/>
                </a:lnTo>
                <a:lnTo>
                  <a:pt x="2699108" y="73556"/>
                </a:lnTo>
                <a:lnTo>
                  <a:pt x="2666965" y="69947"/>
                </a:lnTo>
                <a:lnTo>
                  <a:pt x="2634423" y="63850"/>
                </a:lnTo>
                <a:lnTo>
                  <a:pt x="2602556" y="57017"/>
                </a:lnTo>
                <a:lnTo>
                  <a:pt x="2567978" y="52082"/>
                </a:lnTo>
                <a:lnTo>
                  <a:pt x="2532598" y="48503"/>
                </a:lnTo>
                <a:lnTo>
                  <a:pt x="2496979" y="42416"/>
                </a:lnTo>
                <a:lnTo>
                  <a:pt x="2461290" y="37702"/>
                </a:lnTo>
                <a:lnTo>
                  <a:pt x="2425580" y="34188"/>
                </a:lnTo>
                <a:lnTo>
                  <a:pt x="2391981" y="30237"/>
                </a:lnTo>
                <a:lnTo>
                  <a:pt x="2359800" y="26949"/>
                </a:lnTo>
                <a:lnTo>
                  <a:pt x="2325130" y="23064"/>
                </a:lnTo>
                <a:lnTo>
                  <a:pt x="2289722" y="19797"/>
                </a:lnTo>
                <a:lnTo>
                  <a:pt x="2254095" y="15918"/>
                </a:lnTo>
                <a:lnTo>
                  <a:pt x="2218404" y="14769"/>
                </a:lnTo>
                <a:lnTo>
                  <a:pt x="2184809" y="12312"/>
                </a:lnTo>
                <a:lnTo>
                  <a:pt x="2152631" y="8674"/>
                </a:lnTo>
                <a:lnTo>
                  <a:pt x="2117961" y="7596"/>
                </a:lnTo>
                <a:lnTo>
                  <a:pt x="2084669" y="7276"/>
                </a:lnTo>
                <a:lnTo>
                  <a:pt x="2052580" y="7182"/>
                </a:lnTo>
                <a:lnTo>
                  <a:pt x="2020053" y="7154"/>
                </a:lnTo>
                <a:lnTo>
                  <a:pt x="1988191" y="7145"/>
                </a:lnTo>
                <a:lnTo>
                  <a:pt x="1955732" y="7143"/>
                </a:lnTo>
                <a:lnTo>
                  <a:pt x="1923889" y="7142"/>
                </a:lnTo>
                <a:lnTo>
                  <a:pt x="1891436" y="7142"/>
                </a:lnTo>
                <a:lnTo>
                  <a:pt x="1861711" y="7142"/>
                </a:lnTo>
                <a:lnTo>
                  <a:pt x="1832796" y="5025"/>
                </a:lnTo>
                <a:lnTo>
                  <a:pt x="1802003" y="1488"/>
                </a:lnTo>
                <a:lnTo>
                  <a:pt x="1769861" y="439"/>
                </a:lnTo>
                <a:lnTo>
                  <a:pt x="1740229" y="129"/>
                </a:lnTo>
                <a:lnTo>
                  <a:pt x="1705564" y="24"/>
                </a:lnTo>
                <a:lnTo>
                  <a:pt x="1670083" y="4913"/>
                </a:lnTo>
                <a:lnTo>
                  <a:pt x="1641962" y="6481"/>
                </a:lnTo>
                <a:lnTo>
                  <a:pt x="1614315" y="6946"/>
                </a:lnTo>
                <a:lnTo>
                  <a:pt x="1581121" y="7103"/>
                </a:lnTo>
                <a:lnTo>
                  <a:pt x="1553602" y="7130"/>
                </a:lnTo>
                <a:lnTo>
                  <a:pt x="1525339" y="7138"/>
                </a:lnTo>
                <a:lnTo>
                  <a:pt x="1496857" y="7141"/>
                </a:lnTo>
                <a:lnTo>
                  <a:pt x="1462581" y="7141"/>
                </a:lnTo>
                <a:lnTo>
                  <a:pt x="1427176" y="2232"/>
                </a:lnTo>
                <a:lnTo>
                  <a:pt x="1399068" y="660"/>
                </a:lnTo>
                <a:lnTo>
                  <a:pt x="1371425" y="194"/>
                </a:lnTo>
                <a:lnTo>
                  <a:pt x="1338232" y="37"/>
                </a:lnTo>
                <a:lnTo>
                  <a:pt x="1310714" y="10"/>
                </a:lnTo>
                <a:lnTo>
                  <a:pt x="1276763" y="0"/>
                </a:lnTo>
                <a:lnTo>
                  <a:pt x="1241423" y="4908"/>
                </a:lnTo>
                <a:lnTo>
                  <a:pt x="1205985" y="6700"/>
                </a:lnTo>
                <a:lnTo>
                  <a:pt x="1172027" y="7055"/>
                </a:lnTo>
                <a:lnTo>
                  <a:pt x="1139654" y="7124"/>
                </a:lnTo>
                <a:lnTo>
                  <a:pt x="1105626" y="7138"/>
                </a:lnTo>
                <a:lnTo>
                  <a:pt x="1071946" y="7141"/>
                </a:lnTo>
                <a:lnTo>
                  <a:pt x="1044136" y="7141"/>
                </a:lnTo>
                <a:lnTo>
                  <a:pt x="1011998" y="2232"/>
                </a:lnTo>
                <a:lnTo>
                  <a:pt x="980603" y="439"/>
                </a:lnTo>
                <a:lnTo>
                  <a:pt x="947855" y="85"/>
                </a:lnTo>
                <a:lnTo>
                  <a:pt x="913546" y="809"/>
                </a:lnTo>
                <a:lnTo>
                  <a:pt x="880898" y="5656"/>
                </a:lnTo>
                <a:lnTo>
                  <a:pt x="847903" y="6848"/>
                </a:lnTo>
                <a:lnTo>
                  <a:pt x="818455" y="7084"/>
                </a:lnTo>
                <a:lnTo>
                  <a:pt x="789707" y="7130"/>
                </a:lnTo>
                <a:lnTo>
                  <a:pt x="757306" y="7139"/>
                </a:lnTo>
                <a:lnTo>
                  <a:pt x="726035" y="7141"/>
                </a:lnTo>
                <a:lnTo>
                  <a:pt x="696927" y="7142"/>
                </a:lnTo>
                <a:lnTo>
                  <a:pt x="668247" y="7142"/>
                </a:lnTo>
                <a:lnTo>
                  <a:pt x="634742" y="12051"/>
                </a:lnTo>
                <a:lnTo>
                  <a:pt x="604370" y="13844"/>
                </a:lnTo>
                <a:lnTo>
                  <a:pt x="575440" y="14198"/>
                </a:lnTo>
                <a:lnTo>
                  <a:pt x="546795" y="14268"/>
                </a:lnTo>
                <a:lnTo>
                  <a:pt x="518206" y="16399"/>
                </a:lnTo>
                <a:lnTo>
                  <a:pt x="489628" y="20436"/>
                </a:lnTo>
                <a:lnTo>
                  <a:pt x="461053" y="21233"/>
                </a:lnTo>
                <a:lnTo>
                  <a:pt x="432478" y="23507"/>
                </a:lnTo>
                <a:lnTo>
                  <a:pt x="401668" y="32815"/>
                </a:lnTo>
                <a:lnTo>
                  <a:pt x="367889" y="39127"/>
                </a:lnTo>
                <a:lnTo>
                  <a:pt x="338081" y="44486"/>
                </a:lnTo>
                <a:lnTo>
                  <a:pt x="308598" y="50071"/>
                </a:lnTo>
                <a:lnTo>
                  <a:pt x="278787" y="59852"/>
                </a:lnTo>
                <a:lnTo>
                  <a:pt x="248373" y="65824"/>
                </a:lnTo>
                <a:lnTo>
                  <a:pt x="213498" y="77258"/>
                </a:lnTo>
                <a:lnTo>
                  <a:pt x="180071" y="89893"/>
                </a:lnTo>
                <a:lnTo>
                  <a:pt x="146728" y="100464"/>
                </a:lnTo>
                <a:lnTo>
                  <a:pt x="137203" y="104180"/>
                </a:lnTo>
                <a:lnTo>
                  <a:pt x="103865" y="114751"/>
                </a:lnTo>
                <a:lnTo>
                  <a:pt x="68773" y="130087"/>
                </a:lnTo>
                <a:lnTo>
                  <a:pt x="33401" y="159549"/>
                </a:lnTo>
                <a:lnTo>
                  <a:pt x="23896" y="166688"/>
                </a:lnTo>
                <a:lnTo>
                  <a:pt x="20698" y="171449"/>
                </a:lnTo>
                <a:lnTo>
                  <a:pt x="18483" y="176211"/>
                </a:lnTo>
                <a:lnTo>
                  <a:pt x="455" y="196253"/>
                </a:lnTo>
                <a:lnTo>
                  <a:pt x="0" y="198304"/>
                </a:lnTo>
                <a:lnTo>
                  <a:pt x="490" y="200464"/>
                </a:lnTo>
                <a:lnTo>
                  <a:pt x="2358" y="204982"/>
                </a:lnTo>
                <a:lnTo>
                  <a:pt x="4607" y="226222"/>
                </a:lnTo>
                <a:lnTo>
                  <a:pt x="11616" y="235743"/>
                </a:lnTo>
                <a:lnTo>
                  <a:pt x="15240" y="240504"/>
                </a:lnTo>
                <a:lnTo>
                  <a:pt x="19684" y="250029"/>
                </a:lnTo>
                <a:lnTo>
                  <a:pt x="34899" y="266698"/>
                </a:lnTo>
                <a:lnTo>
                  <a:pt x="41728" y="269344"/>
                </a:lnTo>
                <a:lnTo>
                  <a:pt x="59047" y="274835"/>
                </a:lnTo>
                <a:lnTo>
                  <a:pt x="85502" y="289775"/>
                </a:lnTo>
                <a:lnTo>
                  <a:pt x="119149" y="298921"/>
                </a:lnTo>
                <a:lnTo>
                  <a:pt x="139604" y="305519"/>
                </a:lnTo>
                <a:lnTo>
                  <a:pt x="150879" y="311362"/>
                </a:lnTo>
                <a:lnTo>
                  <a:pt x="182550" y="319804"/>
                </a:lnTo>
                <a:lnTo>
                  <a:pt x="216685" y="326975"/>
                </a:lnTo>
                <a:lnTo>
                  <a:pt x="232014" y="330243"/>
                </a:lnTo>
                <a:lnTo>
                  <a:pt x="246610" y="334121"/>
                </a:lnTo>
                <a:lnTo>
                  <a:pt x="277420" y="337728"/>
                </a:lnTo>
                <a:lnTo>
                  <a:pt x="310591" y="342444"/>
                </a:lnTo>
                <a:lnTo>
                  <a:pt x="320362" y="343489"/>
                </a:lnTo>
                <a:lnTo>
                  <a:pt x="349910" y="349362"/>
                </a:lnTo>
                <a:lnTo>
                  <a:pt x="384189" y="350776"/>
                </a:lnTo>
                <a:lnTo>
                  <a:pt x="418151" y="356741"/>
                </a:lnTo>
                <a:lnTo>
                  <a:pt x="441997" y="357921"/>
                </a:lnTo>
                <a:lnTo>
                  <a:pt x="474693" y="364456"/>
                </a:lnTo>
                <a:lnTo>
                  <a:pt x="490675" y="369851"/>
                </a:lnTo>
                <a:lnTo>
                  <a:pt x="523026" y="371378"/>
                </a:lnTo>
                <a:lnTo>
                  <a:pt x="558406" y="378419"/>
                </a:lnTo>
                <a:lnTo>
                  <a:pt x="563323" y="378529"/>
                </a:lnTo>
                <a:lnTo>
                  <a:pt x="568154" y="380694"/>
                </a:lnTo>
                <a:lnTo>
                  <a:pt x="572947" y="383509"/>
                </a:lnTo>
                <a:lnTo>
                  <a:pt x="582496" y="3857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Entering &amp; Exiting the Classroom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3951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Check the board for bell work and schedule</a:t>
            </a:r>
          </a:p>
          <a:p>
            <a:r>
              <a:rPr lang="en-US" dirty="0" smtClean="0"/>
              <a:t>Grab </a:t>
            </a:r>
            <a:r>
              <a:rPr lang="en-US" dirty="0"/>
              <a:t>materials from your class </a:t>
            </a:r>
            <a:r>
              <a:rPr lang="en-US" dirty="0" smtClean="0"/>
              <a:t>file folder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Drop </a:t>
            </a:r>
            <a:r>
              <a:rPr lang="en-US" dirty="0"/>
              <a:t>your personal belongings under the </a:t>
            </a:r>
            <a:r>
              <a:rPr lang="en-US" dirty="0" smtClean="0"/>
              <a:t>table.</a:t>
            </a:r>
          </a:p>
          <a:p>
            <a:r>
              <a:rPr lang="en-US" dirty="0" smtClean="0"/>
              <a:t>Sit at your assigned desk and begin bell work, silently.  </a:t>
            </a:r>
          </a:p>
          <a:p>
            <a:pPr lvl="1"/>
            <a:r>
              <a:rPr lang="en-US" dirty="0" smtClean="0"/>
              <a:t>If you </a:t>
            </a:r>
            <a:r>
              <a:rPr lang="en-US" b="1" dirty="0" smtClean="0"/>
              <a:t>have not </a:t>
            </a:r>
            <a:r>
              <a:rPr lang="en-US" dirty="0" smtClean="0"/>
              <a:t>begun bell work when the bell rings, you will be marked </a:t>
            </a:r>
            <a:r>
              <a:rPr lang="en-US" b="1" dirty="0" smtClean="0"/>
              <a:t>tardy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entering, Students may not leave without permission.</a:t>
            </a:r>
          </a:p>
          <a:p>
            <a:r>
              <a:rPr lang="en-US" b="1" dirty="0" smtClean="0"/>
              <a:t>Tardy? </a:t>
            </a:r>
            <a:r>
              <a:rPr lang="en-US" dirty="0" smtClean="0"/>
              <a:t>Sign the Tardy Log.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Exiting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5475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 will instruct you when to pack up materials, row by row.  </a:t>
            </a:r>
          </a:p>
          <a:p>
            <a:r>
              <a:rPr lang="en-US" sz="2000" dirty="0" smtClean="0"/>
              <a:t>You must clean around the desks before being dismissed.</a:t>
            </a:r>
          </a:p>
          <a:p>
            <a:r>
              <a:rPr lang="en-US" sz="2000" dirty="0" smtClean="0"/>
              <a:t>Sit in your assigned seats until dismissed.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48" y="3115952"/>
            <a:ext cx="22479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5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Work &amp; Reading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395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will be a bell work assignment on the board </a:t>
            </a:r>
            <a:r>
              <a:rPr lang="en-US" b="1" dirty="0" smtClean="0"/>
              <a:t>EVERY 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Begin the bell work </a:t>
            </a:r>
            <a:r>
              <a:rPr lang="en-US" b="1" dirty="0" smtClean="0"/>
              <a:t>before the bell rings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Complete bell work in your Writer’s Notebook unless instructed otherwise.</a:t>
            </a:r>
          </a:p>
          <a:p>
            <a:r>
              <a:rPr lang="en-US" dirty="0" smtClean="0"/>
              <a:t>Be prepared to share.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4041648" cy="639762"/>
          </a:xfrm>
        </p:spPr>
        <p:txBody>
          <a:bodyPr/>
          <a:lstStyle/>
          <a:p>
            <a:r>
              <a:rPr lang="en-US" dirty="0" smtClean="0"/>
              <a:t>What to do when finished?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are finished with bell work</a:t>
            </a:r>
            <a:r>
              <a:rPr lang="en-US" b="1" dirty="0" smtClean="0"/>
              <a:t>, read your personal reading book </a:t>
            </a:r>
            <a:r>
              <a:rPr lang="en-US" dirty="0" smtClean="0"/>
              <a:t>until I begin class.</a:t>
            </a:r>
          </a:p>
          <a:p>
            <a:pPr lvl="1"/>
            <a:r>
              <a:rPr lang="en-US" dirty="0" smtClean="0"/>
              <a:t>No reading = Disciplinary           </a:t>
            </a:r>
          </a:p>
          <a:p>
            <a:pPr marL="32004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action</a:t>
            </a:r>
          </a:p>
          <a:p>
            <a:r>
              <a:rPr lang="en-US" dirty="0" smtClean="0"/>
              <a:t>Paper vs. Phone/Kindle</a:t>
            </a:r>
          </a:p>
        </p:txBody>
      </p:sp>
      <p:pic>
        <p:nvPicPr>
          <p:cNvPr id="2050" name="Picture 2" descr="Man Reading Prints by Pop Ink - CSA Images at AllPosters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t="13377" r="9283" b="13435"/>
          <a:stretch/>
        </p:blipFill>
        <p:spPr bwMode="auto">
          <a:xfrm>
            <a:off x="6781800" y="4201957"/>
            <a:ext cx="2057400" cy="18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1808</TotalTime>
  <Words>1150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Classroom Rules and Procedures</vt:lpstr>
      <vt:lpstr>Welcome Back!</vt:lpstr>
      <vt:lpstr>Classroom Assumptions  (AKA Rules)</vt:lpstr>
      <vt:lpstr>DON’T BE RUDE.</vt:lpstr>
      <vt:lpstr>Consequences</vt:lpstr>
      <vt:lpstr>Classroom Procedures</vt:lpstr>
      <vt:lpstr>Be Prepared  with Materials</vt:lpstr>
      <vt:lpstr>Entering &amp; Exiting the Classroom</vt:lpstr>
      <vt:lpstr>Bell Work &amp; Reading </vt:lpstr>
      <vt:lpstr>Personal Belongings</vt:lpstr>
      <vt:lpstr>Electronics &amp; Toys</vt:lpstr>
      <vt:lpstr>Restroom &amp; Water</vt:lpstr>
      <vt:lpstr>Pencil Sharpening  &amp; Trash</vt:lpstr>
      <vt:lpstr>Turning in Your Assignments</vt:lpstr>
      <vt:lpstr>Extra Credit</vt:lpstr>
      <vt:lpstr>Papers</vt:lpstr>
      <vt:lpstr>Instructional Time</vt:lpstr>
      <vt:lpstr>Walking in the Hallways as a Class</vt:lpstr>
      <vt:lpstr>EMERGENCY Procedures</vt:lpstr>
      <vt:lpstr>Types of Emergencies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Rules and Procedures</dc:title>
  <dc:creator>Camille</dc:creator>
  <cp:lastModifiedBy>Camille Rowley</cp:lastModifiedBy>
  <cp:revision>45</cp:revision>
  <dcterms:created xsi:type="dcterms:W3CDTF">2014-08-11T04:37:42Z</dcterms:created>
  <dcterms:modified xsi:type="dcterms:W3CDTF">2018-08-17T19:27:22Z</dcterms:modified>
</cp:coreProperties>
</file>