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0B88-1D8E-4418-B0AC-D079A230767F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09DD-BAFE-40AD-AB8F-4587A5786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407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0B88-1D8E-4418-B0AC-D079A230767F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09DD-BAFE-40AD-AB8F-4587A5786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500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0B88-1D8E-4418-B0AC-D079A230767F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09DD-BAFE-40AD-AB8F-4587A5786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30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0B88-1D8E-4418-B0AC-D079A230767F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09DD-BAFE-40AD-AB8F-4587A5786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679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0B88-1D8E-4418-B0AC-D079A230767F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09DD-BAFE-40AD-AB8F-4587A5786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861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0B88-1D8E-4418-B0AC-D079A230767F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09DD-BAFE-40AD-AB8F-4587A5786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864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0B88-1D8E-4418-B0AC-D079A230767F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09DD-BAFE-40AD-AB8F-4587A5786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473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0B88-1D8E-4418-B0AC-D079A230767F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09DD-BAFE-40AD-AB8F-4587A5786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76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0B88-1D8E-4418-B0AC-D079A230767F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09DD-BAFE-40AD-AB8F-4587A5786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85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0B88-1D8E-4418-B0AC-D079A230767F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09DD-BAFE-40AD-AB8F-4587A5786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745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0B88-1D8E-4418-B0AC-D079A230767F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09DD-BAFE-40AD-AB8F-4587A5786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78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70B88-1D8E-4418-B0AC-D079A230767F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909DD-BAFE-40AD-AB8F-4587A5786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00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AE3D04B-1B38-4C0C-868C-275E6C2F2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1"/>
            <a:ext cx="7765322" cy="45719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0127295-E8A9-4CF4-8CB1-CFF0B1E47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60021"/>
            <a:ext cx="7765322" cy="6697979"/>
          </a:xfrm>
        </p:spPr>
        <p:txBody>
          <a:bodyPr>
            <a:normAutofit/>
          </a:bodyPr>
          <a:lstStyle/>
          <a:p>
            <a:pPr marL="36900" indent="0" algn="ctr">
              <a:buNone/>
            </a:pPr>
            <a:r>
              <a:rPr lang="en-US" sz="3100" dirty="0" smtClean="0">
                <a:effectLst/>
              </a:rPr>
              <a:t>Bell Work 1.5</a:t>
            </a:r>
          </a:p>
          <a:p>
            <a:pPr marL="36900" indent="0">
              <a:buNone/>
            </a:pPr>
            <a:r>
              <a:rPr lang="en-US" sz="2000" dirty="0"/>
              <a:t>While riding on a crowded train from Manchester to London in 1990, the idea for Harry Potter occurred to her. The ensuing story of a young boy </a:t>
            </a:r>
            <a:r>
              <a:rPr lang="en-US" sz="2000" b="1" u="sng" dirty="0">
                <a:solidFill>
                  <a:srgbClr val="FF0000"/>
                </a:solidFill>
              </a:rPr>
              <a:t>which</a:t>
            </a:r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dirty="0"/>
              <a:t>did not know he was a wizard </a:t>
            </a:r>
            <a:r>
              <a:rPr lang="en-US" sz="2000" b="1" u="sng" dirty="0">
                <a:solidFill>
                  <a:srgbClr val="FF0000"/>
                </a:solidFill>
              </a:rPr>
              <a:t>has enthralled millions of readers.</a:t>
            </a:r>
            <a:r>
              <a:rPr lang="en-US" sz="2000" b="1" dirty="0">
                <a:solidFill>
                  <a:srgbClr val="FF0000"/>
                </a:solidFill>
              </a:rPr>
              <a:t>                </a:t>
            </a:r>
            <a:r>
              <a:rPr lang="en-US" sz="2000" b="1" dirty="0" smtClean="0">
                <a:solidFill>
                  <a:srgbClr val="FF0000"/>
                </a:solidFill>
              </a:rPr>
              <a:t>3   </a:t>
            </a:r>
            <a:r>
              <a:rPr lang="en-US" sz="2000" b="1" dirty="0" smtClean="0"/>
              <a:t>               </a:t>
            </a:r>
            <a:r>
              <a:rPr lang="en-US" sz="2000" b="1" dirty="0" smtClean="0">
                <a:solidFill>
                  <a:srgbClr val="FFFF00"/>
                </a:solidFill>
              </a:rPr>
              <a:t>                                                 </a:t>
            </a:r>
            <a:r>
              <a:rPr lang="en-US" sz="2000" b="1" dirty="0">
                <a:solidFill>
                  <a:srgbClr val="FFFF00"/>
                </a:solidFill>
              </a:rPr>
              <a:t>		         </a:t>
            </a:r>
            <a:r>
              <a:rPr lang="en-US" sz="2000" b="1" dirty="0">
                <a:solidFill>
                  <a:srgbClr val="FF0000"/>
                </a:solidFill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  <a:p>
            <a:pPr marL="36900" indent="0">
              <a:buNone/>
            </a:pPr>
            <a:r>
              <a:rPr lang="en-US" sz="2800" dirty="0"/>
              <a:t>3</a:t>
            </a:r>
            <a:r>
              <a:rPr lang="en-US" sz="2000" dirty="0"/>
              <a:t>. A. NO CHANGE</a:t>
            </a:r>
          </a:p>
          <a:p>
            <a:pPr marL="36900" indent="0">
              <a:buNone/>
            </a:pPr>
            <a:r>
              <a:rPr lang="en-US" sz="2000" dirty="0"/>
              <a:t>     B. whom</a:t>
            </a:r>
          </a:p>
          <a:p>
            <a:r>
              <a:rPr lang="en-US" sz="2000" dirty="0"/>
              <a:t> C. who</a:t>
            </a:r>
          </a:p>
          <a:p>
            <a:r>
              <a:rPr lang="en-US" sz="2000" dirty="0"/>
              <a:t> D. and </a:t>
            </a:r>
            <a:r>
              <a:rPr lang="en-US" sz="2000" dirty="0" smtClean="0"/>
              <a:t>he</a:t>
            </a:r>
          </a:p>
          <a:p>
            <a:endParaRPr lang="en-US" sz="2000" dirty="0"/>
          </a:p>
          <a:p>
            <a:r>
              <a:rPr lang="en-US" sz="2000" dirty="0"/>
              <a:t>4. The writer is considering revising “has enthralled millions of readers” to read “has been read by many people.” If this revision were made, the sentence would primarily lose:</a:t>
            </a:r>
          </a:p>
          <a:p>
            <a:r>
              <a:rPr lang="en-US" sz="2000" dirty="0"/>
              <a:t>     A. important details about Harry Potter novels.</a:t>
            </a:r>
          </a:p>
          <a:p>
            <a:r>
              <a:rPr lang="en-US" sz="2000" dirty="0"/>
              <a:t>     B. specific information about Rowling’s writing abilities</a:t>
            </a:r>
          </a:p>
          <a:p>
            <a:r>
              <a:rPr lang="en-US" sz="2000" dirty="0"/>
              <a:t>     C. characteristics of individuals who read Rowling’s books.</a:t>
            </a:r>
          </a:p>
          <a:p>
            <a:r>
              <a:rPr lang="en-US" sz="2000" dirty="0"/>
              <a:t>     D. the extensive emotional impact of Rowling series.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77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E8BF657-745A-4A77-8C70-1B269D71E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114300"/>
            <a:ext cx="7765322" cy="171450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C3DEBA8-4572-4AE5-ACDF-019892A89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377191"/>
            <a:ext cx="7765322" cy="609980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b="1" dirty="0">
                <a:solidFill>
                  <a:srgbClr val="FF0000"/>
                </a:solidFill>
              </a:rPr>
              <a:t>C—Pronoun-Antecedent Agreement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Usually, the pronouns who and whom refer to people, while the pronoun that and which are most often applied to animals and things. A young boy is part of the sentence’s subject, so </a:t>
            </a:r>
            <a:r>
              <a:rPr lang="en-US" dirty="0">
                <a:solidFill>
                  <a:srgbClr val="FF0000"/>
                </a:solidFill>
              </a:rPr>
              <a:t>who</a:t>
            </a:r>
            <a:r>
              <a:rPr lang="en-US" dirty="0"/>
              <a:t> instead of whom would be the correct pronoun to choose.</a:t>
            </a:r>
          </a:p>
          <a:p>
            <a:pPr lvl="0"/>
            <a:r>
              <a:rPr lang="en-US" b="1" dirty="0">
                <a:solidFill>
                  <a:srgbClr val="FF0000"/>
                </a:solidFill>
              </a:rPr>
              <a:t>D—Analysis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/>
              <a:t>The phrase </a:t>
            </a:r>
            <a:r>
              <a:rPr lang="en-US" u="sng" dirty="0">
                <a:solidFill>
                  <a:srgbClr val="FF0000"/>
                </a:solidFill>
              </a:rPr>
              <a:t>has enthralled millions of readers </a:t>
            </a:r>
            <a:r>
              <a:rPr lang="en-US" dirty="0"/>
              <a:t>indicates that the Harry Potter books have charmed and enchanted an extensive number of people. </a:t>
            </a:r>
            <a:r>
              <a:rPr lang="en-US" dirty="0">
                <a:solidFill>
                  <a:srgbClr val="FF0000"/>
                </a:solidFill>
              </a:rPr>
              <a:t>The emotional impact, </a:t>
            </a:r>
            <a:r>
              <a:rPr lang="en-US" b="1" dirty="0">
                <a:solidFill>
                  <a:srgbClr val="FF0000"/>
                </a:solidFill>
              </a:rPr>
              <a:t>D,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and appeal of the series would be lost with the revisions.</a:t>
            </a:r>
          </a:p>
          <a:p>
            <a:r>
              <a:rPr lang="en-US" sz="3200" dirty="0" smtClean="0">
                <a:effectLst/>
              </a:rPr>
              <a:t>.</a:t>
            </a:r>
            <a:endParaRPr lang="en-US" sz="3200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5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143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2</vt:lpstr>
      <vt:lpstr>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</dc:title>
  <dc:creator>Camille Rowley</dc:creator>
  <cp:lastModifiedBy>Camille Rowley</cp:lastModifiedBy>
  <cp:revision>4</cp:revision>
  <dcterms:created xsi:type="dcterms:W3CDTF">2017-08-25T20:51:38Z</dcterms:created>
  <dcterms:modified xsi:type="dcterms:W3CDTF">2018-09-06T20:19:33Z</dcterms:modified>
</cp:coreProperties>
</file>