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7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6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7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8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7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0B88-1D8E-4418-B0AC-D079A23076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09DD-BAFE-40AD-AB8F-4587A578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0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3D04B-1B38-4C0C-868C-275E6C2F2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1"/>
            <a:ext cx="7765322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127295-E8A9-4CF4-8CB1-CFF0B1E4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0021"/>
            <a:ext cx="7765322" cy="6697979"/>
          </a:xfrm>
        </p:spPr>
        <p:txBody>
          <a:bodyPr>
            <a:normAutofit fontScale="62500" lnSpcReduction="20000"/>
          </a:bodyPr>
          <a:lstStyle/>
          <a:p>
            <a:pPr marL="36900" indent="0" algn="ctr">
              <a:buNone/>
            </a:pPr>
            <a:r>
              <a:rPr lang="en-US" sz="4500" dirty="0" smtClean="0">
                <a:effectLst/>
              </a:rPr>
              <a:t>Bell Work 1.4</a:t>
            </a:r>
          </a:p>
          <a:p>
            <a:pPr marL="36900" indent="0">
              <a:buNone/>
            </a:pPr>
            <a:r>
              <a:rPr lang="en-US" dirty="0" smtClean="0">
                <a:effectLst/>
              </a:rPr>
              <a:t>It </a:t>
            </a:r>
            <a:r>
              <a:rPr lang="en-US" dirty="0">
                <a:effectLst/>
              </a:rPr>
              <a:t>seems that the life story of British writer </a:t>
            </a:r>
            <a:r>
              <a:rPr lang="en-US" b="1" u="sng" dirty="0">
                <a:solidFill>
                  <a:srgbClr val="FF0000"/>
                </a:solidFill>
              </a:rPr>
              <a:t>(1</a:t>
            </a:r>
            <a:r>
              <a:rPr lang="en-US" b="1" u="sng" dirty="0" smtClean="0">
                <a:solidFill>
                  <a:srgbClr val="FF0000"/>
                </a:solidFill>
              </a:rPr>
              <a:t>) J.K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. Rowling the author, of the much-beloved, widely </a:t>
            </a:r>
            <a:r>
              <a:rPr lang="en-US" b="1" dirty="0">
                <a:solidFill>
                  <a:srgbClr val="FF0000"/>
                </a:solidFill>
                <a:effectLst/>
              </a:rPr>
              <a:t> 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 acclaimed </a:t>
            </a:r>
            <a:r>
              <a:rPr lang="en-US" dirty="0" smtClean="0">
                <a:effectLst/>
              </a:rPr>
              <a:t>Harry </a:t>
            </a:r>
            <a:r>
              <a:rPr lang="en-US" dirty="0">
                <a:effectLst/>
              </a:rPr>
              <a:t>Potter fantasy series, has its own elements of magic. Joanne Rowling had written “</a:t>
            </a:r>
            <a:r>
              <a:rPr lang="en-US" dirty="0" smtClean="0">
                <a:effectLst/>
              </a:rPr>
              <a:t>almost continuously</a:t>
            </a:r>
            <a:r>
              <a:rPr lang="en-US" dirty="0">
                <a:effectLst/>
              </a:rPr>
              <a:t>,” she says since age six </a:t>
            </a:r>
            <a:r>
              <a:rPr lang="en-US" dirty="0">
                <a:solidFill>
                  <a:schemeClr val="tx1"/>
                </a:solidFill>
              </a:rPr>
              <a:t>but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(2)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effectLst/>
              </a:rPr>
              <a:t>had 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not published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>
                <a:effectLst/>
              </a:rPr>
              <a:t>any writing</a:t>
            </a:r>
            <a:r>
              <a:rPr lang="en-US" dirty="0"/>
              <a:t>, when perhaps the most magical moment of 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her </a:t>
            </a:r>
            <a:r>
              <a:rPr lang="en-US" dirty="0">
                <a:solidFill>
                  <a:schemeClr val="tx1"/>
                </a:solidFill>
                <a:effectLst/>
              </a:rPr>
              <a:t>life </a:t>
            </a:r>
            <a:r>
              <a:rPr lang="en-US" dirty="0">
                <a:solidFill>
                  <a:schemeClr val="tx1"/>
                </a:solidFill>
              </a:rPr>
              <a:t>happened. </a:t>
            </a:r>
            <a:r>
              <a:rPr lang="en-US" dirty="0">
                <a:effectLst/>
              </a:rPr>
              <a:t>While riding on a crowded train from Manchester to London in 1990, the idea for Harry Potter occurred to her. </a:t>
            </a:r>
            <a:endParaRPr lang="en-US" dirty="0" smtClean="0">
              <a:effectLst/>
            </a:endParaRPr>
          </a:p>
          <a:p>
            <a:pPr marL="36900" indent="0">
              <a:buNone/>
            </a:pPr>
            <a:endParaRPr lang="en-US" dirty="0">
              <a:effectLst/>
            </a:endParaRPr>
          </a:p>
          <a:p>
            <a:pPr marL="36900" indent="0">
              <a:buNone/>
            </a:pPr>
            <a:r>
              <a:rPr lang="en-US" sz="3800" dirty="0">
                <a:effectLst/>
              </a:rPr>
              <a:t>       1.  A. NO CHANGE</a:t>
            </a:r>
          </a:p>
          <a:p>
            <a:r>
              <a:rPr lang="en-US" sz="3800" dirty="0">
                <a:effectLst/>
              </a:rPr>
              <a:t>      B. J.K. Rowling, the author of the much-beloved, widely acclaimed</a:t>
            </a:r>
          </a:p>
          <a:p>
            <a:r>
              <a:rPr lang="en-US" sz="3800" dirty="0">
                <a:effectLst/>
              </a:rPr>
              <a:t>      C. J.K. Rowling, the author of the much-beloved widely acclaimed</a:t>
            </a:r>
          </a:p>
          <a:p>
            <a:r>
              <a:rPr lang="en-US" sz="3800" dirty="0">
                <a:effectLst/>
              </a:rPr>
              <a:t>      D. J.K. Rowling the author of the much-beloved, widely acclaimed</a:t>
            </a:r>
          </a:p>
          <a:p>
            <a:pPr marL="36900" indent="0">
              <a:buNone/>
            </a:pPr>
            <a:r>
              <a:rPr lang="en-US" sz="3800" dirty="0">
                <a:effectLst/>
              </a:rPr>
              <a:t> </a:t>
            </a:r>
          </a:p>
          <a:p>
            <a:r>
              <a:rPr lang="en-US" sz="3800" dirty="0">
                <a:effectLst/>
              </a:rPr>
              <a:t>2. A. NO CHANGE</a:t>
            </a:r>
          </a:p>
          <a:p>
            <a:r>
              <a:rPr lang="en-US" sz="3800" dirty="0">
                <a:effectLst/>
              </a:rPr>
              <a:t>     B. have not published</a:t>
            </a:r>
          </a:p>
          <a:p>
            <a:r>
              <a:rPr lang="en-US" sz="3800" dirty="0">
                <a:effectLst/>
              </a:rPr>
              <a:t>     C. is not publishing</a:t>
            </a:r>
          </a:p>
          <a:p>
            <a:r>
              <a:rPr lang="en-US" sz="3800" dirty="0">
                <a:effectLst/>
              </a:rPr>
              <a:t>     D. was not published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8BF657-745A-4A77-8C70-1B269D71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114300"/>
            <a:ext cx="7765322" cy="17145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3DEBA8-4572-4AE5-ACDF-019892A89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377191"/>
            <a:ext cx="7765322" cy="6099809"/>
          </a:xfrm>
        </p:spPr>
        <p:txBody>
          <a:bodyPr>
            <a:normAutofit fontScale="77500" lnSpcReduction="20000"/>
          </a:bodyPr>
          <a:lstStyle/>
          <a:p>
            <a:pPr marL="36900" indent="0">
              <a:buNone/>
            </a:pPr>
            <a:r>
              <a:rPr lang="en-US" sz="3300" dirty="0">
                <a:effectLst/>
              </a:rPr>
              <a:t>1.</a:t>
            </a:r>
            <a:r>
              <a:rPr lang="en-US" dirty="0">
                <a:effectLst/>
              </a:rPr>
              <a:t> </a:t>
            </a:r>
            <a:r>
              <a:rPr lang="en-US" sz="3200" b="1" dirty="0">
                <a:effectLst/>
              </a:rPr>
              <a:t>B—Commas</a:t>
            </a:r>
            <a:endParaRPr lang="en-US" sz="3200" dirty="0">
              <a:effectLst/>
            </a:endParaRPr>
          </a:p>
          <a:p>
            <a:r>
              <a:rPr lang="en-US" sz="3200" dirty="0">
                <a:effectLst/>
              </a:rPr>
              <a:t>Two commas are needed in the underlined section to make the sentence flow logically. One comma should be placed after </a:t>
            </a:r>
            <a:r>
              <a:rPr lang="en-US" sz="3200" b="1" dirty="0">
                <a:effectLst/>
              </a:rPr>
              <a:t>Rowling</a:t>
            </a:r>
            <a:r>
              <a:rPr lang="en-US" sz="3200" dirty="0">
                <a:effectLst/>
              </a:rPr>
              <a:t> to set off the phrase that begins with </a:t>
            </a:r>
            <a:r>
              <a:rPr lang="en-US" sz="3200" dirty="0" smtClean="0">
                <a:effectLst/>
              </a:rPr>
              <a:t>“the author” </a:t>
            </a:r>
            <a:r>
              <a:rPr lang="en-US" sz="3200" dirty="0">
                <a:effectLst/>
              </a:rPr>
              <a:t>and ends with </a:t>
            </a:r>
            <a:r>
              <a:rPr lang="en-US" sz="3200" dirty="0" smtClean="0">
                <a:effectLst/>
              </a:rPr>
              <a:t>“series.” </a:t>
            </a:r>
            <a:r>
              <a:rPr lang="en-US" sz="3200" dirty="0">
                <a:effectLst/>
              </a:rPr>
              <a:t>A second comma is needed between </a:t>
            </a:r>
            <a:r>
              <a:rPr lang="en-US" sz="3200" dirty="0" smtClean="0">
                <a:effectLst/>
              </a:rPr>
              <a:t>“beloved” </a:t>
            </a:r>
            <a:r>
              <a:rPr lang="en-US" sz="3200" dirty="0">
                <a:effectLst/>
              </a:rPr>
              <a:t>and </a:t>
            </a:r>
            <a:r>
              <a:rPr lang="en-US" sz="3200" dirty="0" smtClean="0">
                <a:effectLst/>
              </a:rPr>
              <a:t>“widely” </a:t>
            </a:r>
            <a:r>
              <a:rPr lang="en-US" sz="3200" dirty="0">
                <a:effectLst/>
              </a:rPr>
              <a:t>to separate the two adjectives. So, the sentence now reads: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It seems that the life story of British writer J. K. Rowling, the author of the much-beloved, widely acclaimed Harry Potter fantasy series, has its own elements of magic.</a:t>
            </a:r>
            <a:endParaRPr lang="en-US" sz="3200" dirty="0">
              <a:solidFill>
                <a:srgbClr val="FF0000"/>
              </a:solidFill>
              <a:effectLst/>
            </a:endParaRPr>
          </a:p>
          <a:p>
            <a:pPr marL="36900" indent="0">
              <a:buNone/>
            </a:pPr>
            <a:r>
              <a:rPr lang="en-US" sz="3200" b="1" dirty="0">
                <a:effectLst/>
              </a:rPr>
              <a:t> </a:t>
            </a:r>
            <a:endParaRPr lang="en-US" sz="3200" dirty="0">
              <a:effectLst/>
            </a:endParaRPr>
          </a:p>
          <a:p>
            <a:pPr marL="36900" lvl="0" indent="0">
              <a:buNone/>
            </a:pPr>
            <a:r>
              <a:rPr lang="en-US" sz="3200" b="1" dirty="0">
                <a:effectLst/>
              </a:rPr>
              <a:t>2. A—Verb Tense</a:t>
            </a:r>
            <a:endParaRPr lang="en-US" sz="3200" dirty="0">
              <a:effectLst/>
            </a:endParaRPr>
          </a:p>
          <a:p>
            <a:r>
              <a:rPr lang="en-US" sz="3200" dirty="0">
                <a:effectLst/>
              </a:rPr>
              <a:t>The underlined section is correct as written because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had not published </a:t>
            </a:r>
            <a:r>
              <a:rPr lang="en-US" sz="3200" dirty="0">
                <a:effectLst/>
              </a:rPr>
              <a:t>is past tense, and the writer is discussing Rowling’s failure to publish for many; years. In addition,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had not published </a:t>
            </a:r>
            <a:r>
              <a:rPr lang="en-US" sz="3200" dirty="0">
                <a:effectLst/>
              </a:rPr>
              <a:t>matches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had written </a:t>
            </a:r>
            <a:r>
              <a:rPr lang="en-US" sz="3200" dirty="0">
                <a:effectLst/>
              </a:rPr>
              <a:t>in the first part of the sentence, making the verbs parallel.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149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</vt:lpstr>
      <vt:lpstr>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Camille Rowley</dc:creator>
  <cp:lastModifiedBy>Camille Rowley</cp:lastModifiedBy>
  <cp:revision>3</cp:revision>
  <dcterms:created xsi:type="dcterms:W3CDTF">2017-08-25T20:51:38Z</dcterms:created>
  <dcterms:modified xsi:type="dcterms:W3CDTF">2018-09-05T19:09:25Z</dcterms:modified>
</cp:coreProperties>
</file>