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68" r:id="rId4"/>
    <p:sldId id="269" r:id="rId5"/>
    <p:sldId id="270" r:id="rId6"/>
    <p:sldId id="275" r:id="rId7"/>
    <p:sldId id="271" r:id="rId8"/>
    <p:sldId id="260" r:id="rId9"/>
    <p:sldId id="276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2" d="100"/>
          <a:sy n="82" d="100"/>
        </p:scale>
        <p:origin x="-636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A702DB9-8223-4848-9C38-C8D0BCAE5BA8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5CD72AA-FA19-413C-B139-76BE4DFB0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06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It’s not always about reading difficult texts, but also about reading seemingly simpler texts in more complex ways. 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8DD879-73E2-46BF-A50B-B38ECEE8E99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872BC-33BA-4AD4-93D4-AF8A59F2C772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B1431-320C-430E-A4FB-6A685F9A8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E831D-8315-4DF0-AF4F-5F35F3E458FB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63B57-0A3D-4A29-8F54-4101828D9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887FB-5399-4058-B16D-887AD76FC0AC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26540-ED49-4EBB-8F02-C5176B42B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E41DB-977E-41B6-B55D-B8132A9E5DEF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6B999-9FC8-4CEA-8A87-20EFF6C98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CBD32-F715-406B-A779-FB32F2144688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30295-8351-42E7-A708-8A93716F8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494A5-1AA1-42BC-B1EA-CEC898DF63D8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4B749-B025-42DA-8D1B-395501D15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1E025-1ADA-4C3C-8B2A-E4E5624A78C7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1106D-27A2-4EAE-8A54-528C01F28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E8F3-A86C-4E19-A4B5-1500B59665E8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87ECB-C876-4348-AD54-8D93BBB55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C485C-F136-4E12-93BF-95C6067D72C4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5277F-F0EB-43EF-A940-32144D112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5AB6F-DD28-4BD6-8EB2-B483CC3926E2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4ABDF-E9BD-4CDD-864D-9EA401F8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ACC1A-593F-45DB-8874-38F75BB780E6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A7785-D44A-492A-AE8F-61DFC89CF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DCB35C-4D1B-4385-A8E5-5AD968FDB846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3099D0-989E-40BC-87CC-736F62F2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6" r:id="rId2"/>
    <p:sldLayoutId id="2147483715" r:id="rId3"/>
    <p:sldLayoutId id="2147483714" r:id="rId4"/>
    <p:sldLayoutId id="2147483713" r:id="rId5"/>
    <p:sldLayoutId id="2147483712" r:id="rId6"/>
    <p:sldLayoutId id="2147483711" r:id="rId7"/>
    <p:sldLayoutId id="2147483710" r:id="rId8"/>
    <p:sldLayoutId id="2147483709" r:id="rId9"/>
    <p:sldLayoutId id="2147483708" r:id="rId10"/>
    <p:sldLayoutId id="2147483707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 descr="BinocularFram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512763"/>
            <a:ext cx="9167813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3813" y="3432175"/>
            <a:ext cx="4722813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Annotating </a:t>
            </a:r>
            <a:br>
              <a:rPr lang="en-US" sz="4800" b="1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Text to Deepen Understanding</a:t>
            </a:r>
            <a:endParaRPr lang="en-US" sz="4800" b="1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5408613" y="3260725"/>
            <a:ext cx="265588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>
                <a:latin typeface="Calibri" pitchFamily="34" charset="0"/>
              </a:rPr>
              <a:t>Doug Fisher </a:t>
            </a:r>
          </a:p>
          <a:p>
            <a:pPr algn="ctr"/>
            <a:r>
              <a:rPr lang="en-US" sz="4000">
                <a:latin typeface="Calibri" pitchFamily="34" charset="0"/>
              </a:rPr>
              <a:t>and </a:t>
            </a:r>
          </a:p>
          <a:p>
            <a:pPr algn="ctr"/>
            <a:r>
              <a:rPr lang="en-US" sz="4000">
                <a:latin typeface="Calibri" pitchFamily="34" charset="0"/>
              </a:rPr>
              <a:t>Nancy Frey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3"/>
          <p:cNvSpPr txBox="1">
            <a:spLocks noChangeArrowheads="1"/>
          </p:cNvSpPr>
          <p:nvPr/>
        </p:nvSpPr>
        <p:spPr bwMode="auto">
          <a:xfrm>
            <a:off x="1103313" y="627063"/>
            <a:ext cx="6234112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latin typeface="Calibri" pitchFamily="34" charset="0"/>
              </a:rPr>
              <a:t>Annotation</a:t>
            </a:r>
            <a:r>
              <a:rPr lang="en-US" sz="4000">
                <a:latin typeface="Calibri" pitchFamily="34" charset="0"/>
              </a:rPr>
              <a:t> is a </a:t>
            </a:r>
            <a:r>
              <a:rPr lang="en-US" sz="5400">
                <a:latin typeface="Calibri" pitchFamily="34" charset="0"/>
              </a:rPr>
              <a:t>note</a:t>
            </a:r>
            <a:r>
              <a:rPr lang="en-US" sz="4000">
                <a:latin typeface="Calibri" pitchFamily="34" charset="0"/>
              </a:rPr>
              <a:t> of any form made while </a:t>
            </a:r>
            <a:r>
              <a:rPr lang="en-US" sz="5400">
                <a:latin typeface="Calibri" pitchFamily="34" charset="0"/>
              </a:rPr>
              <a:t>reading</a:t>
            </a:r>
            <a:r>
              <a:rPr lang="en-US" sz="4000">
                <a:latin typeface="Calibri" pitchFamily="34" charset="0"/>
              </a:rPr>
              <a:t> text. </a:t>
            </a:r>
          </a:p>
        </p:txBody>
      </p:sp>
      <p:pic>
        <p:nvPicPr>
          <p:cNvPr id="48130" name="Picture 4" descr="pencil-ti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048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Box 5"/>
          <p:cNvSpPr txBox="1">
            <a:spLocks noChangeArrowheads="1"/>
          </p:cNvSpPr>
          <p:nvPr/>
        </p:nvSpPr>
        <p:spPr bwMode="auto">
          <a:xfrm>
            <a:off x="173038" y="5122100"/>
            <a:ext cx="86852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dirty="0">
                <a:latin typeface="Chalkduster"/>
                <a:ea typeface="Chalkduster"/>
                <a:cs typeface="Chalkduster"/>
              </a:rPr>
              <a:t>“Reading with a pencil.”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ginalia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086" y="1805824"/>
            <a:ext cx="4445000" cy="3136900"/>
          </a:xfrm>
          <a:prstGeom prst="rect">
            <a:avLst/>
          </a:prstGeom>
          <a:ln w="76200" cmpd="sng">
            <a:solidFill>
              <a:schemeClr val="accent2">
                <a:lumMod val="75000"/>
              </a:schemeClr>
            </a:solidFill>
          </a:ln>
          <a:effectLst>
            <a:glow rad="241300">
              <a:schemeClr val="accent2">
                <a:lumMod val="75000"/>
                <a:alpha val="75000"/>
              </a:schemeClr>
            </a:glow>
          </a:effectLst>
        </p:spPr>
      </p:pic>
      <p:pic>
        <p:nvPicPr>
          <p:cNvPr id="5" name="Picture 4" descr="marginalia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10216" y="2919904"/>
            <a:ext cx="4495640" cy="356945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 cmpd="sng">
            <a:solidFill>
              <a:schemeClr val="accent6">
                <a:lumMod val="75000"/>
              </a:schemeClr>
            </a:solidFill>
          </a:ln>
          <a:effectLst>
            <a:glow rad="203200">
              <a:schemeClr val="accent6">
                <a:lumMod val="75000"/>
                <a:alpha val="75000"/>
              </a:schemeClr>
            </a:glow>
          </a:effectLst>
        </p:spPr>
      </p:pic>
      <p:sp>
        <p:nvSpPr>
          <p:cNvPr id="49156" name="TextBox 5"/>
          <p:cNvSpPr txBox="1">
            <a:spLocks noChangeArrowheads="1"/>
          </p:cNvSpPr>
          <p:nvPr/>
        </p:nvSpPr>
        <p:spPr bwMode="auto">
          <a:xfrm>
            <a:off x="2224088" y="188913"/>
            <a:ext cx="668178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4000">
                <a:solidFill>
                  <a:schemeClr val="bg1"/>
                </a:solidFill>
                <a:latin typeface="Calibri" pitchFamily="34" charset="0"/>
              </a:rPr>
              <a:t>People have been annotating texts since there have been texts to annotate.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highlight-in-book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9013"/>
            <a:ext cx="9144000" cy="58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Box 3"/>
          <p:cNvSpPr txBox="1">
            <a:spLocks noChangeArrowheads="1"/>
          </p:cNvSpPr>
          <p:nvPr/>
        </p:nvSpPr>
        <p:spPr bwMode="auto">
          <a:xfrm>
            <a:off x="1300163" y="280988"/>
            <a:ext cx="6483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alibri" pitchFamily="34" charset="0"/>
              </a:rPr>
              <a:t>Annotation is </a:t>
            </a:r>
            <a:r>
              <a:rPr lang="en-US" sz="4000" u="sng">
                <a:solidFill>
                  <a:schemeClr val="bg1"/>
                </a:solidFill>
                <a:latin typeface="Calibri" pitchFamily="34" charset="0"/>
              </a:rPr>
              <a:t>not</a:t>
            </a:r>
            <a:r>
              <a:rPr lang="en-US" sz="4000">
                <a:solidFill>
                  <a:schemeClr val="bg1"/>
                </a:solidFill>
                <a:latin typeface="Calibri" pitchFamily="34" charset="0"/>
              </a:rPr>
              <a:t> highlighting.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3"/>
          <p:cNvSpPr txBox="1">
            <a:spLocks noChangeArrowheads="1"/>
          </p:cNvSpPr>
          <p:nvPr/>
        </p:nvSpPr>
        <p:spPr bwMode="auto">
          <a:xfrm>
            <a:off x="166688" y="803275"/>
            <a:ext cx="453548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Calibri" pitchFamily="34" charset="0"/>
              </a:rPr>
              <a:t>Annotation </a:t>
            </a:r>
            <a:r>
              <a:rPr lang="en-US" sz="5400">
                <a:latin typeface="Calibri" pitchFamily="34" charset="0"/>
              </a:rPr>
              <a:t>slows down the reader </a:t>
            </a:r>
            <a:r>
              <a:rPr lang="en-US" sz="4000">
                <a:latin typeface="Calibri" pitchFamily="34" charset="0"/>
              </a:rPr>
              <a:t>in order to </a:t>
            </a:r>
            <a:r>
              <a:rPr lang="en-US" sz="5400">
                <a:latin typeface="Calibri" pitchFamily="34" charset="0"/>
              </a:rPr>
              <a:t>deepen understanding</a:t>
            </a:r>
            <a:r>
              <a:rPr lang="en-US" sz="4000">
                <a:latin typeface="Calibri" pitchFamily="34" charset="0"/>
              </a:rPr>
              <a:t>. </a:t>
            </a:r>
          </a:p>
        </p:txBody>
      </p:sp>
      <p:pic>
        <p:nvPicPr>
          <p:cNvPr id="51203" name="Picture 4" descr="the-next-step_image-4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0888" y="0"/>
            <a:ext cx="4678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 descr="annotations 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3673475"/>
            <a:ext cx="3024188" cy="304641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Middle school student’s annotation of connotative meanings in </a:t>
            </a:r>
            <a:r>
              <a:rPr lang="en-US" sz="3200" i="1" dirty="0">
                <a:latin typeface="+mn-lt"/>
                <a:cs typeface="+mn-cs"/>
              </a:rPr>
              <a:t>Charlotte’s Web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4" descr="photo-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65150" y="439738"/>
            <a:ext cx="5505450" cy="1538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Annotation occurs with </a:t>
            </a:r>
            <a:r>
              <a:rPr lang="en-US" sz="54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digital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 and </a:t>
            </a:r>
            <a:r>
              <a:rPr lang="en-US" sz="54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print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 texts.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 b="1">
                <a:latin typeface="Calibri" pitchFamily="34" charset="0"/>
              </a:rPr>
              <a:t>Annotation in Grades 9-12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725" y="1611313"/>
            <a:ext cx="7519988" cy="4770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i="1" dirty="0">
                <a:latin typeface="Arial"/>
                <a:cs typeface="Arial"/>
              </a:rPr>
              <a:t>Underline</a:t>
            </a:r>
            <a:r>
              <a:rPr lang="en-US" sz="2200" dirty="0">
                <a:latin typeface="Arial"/>
                <a:cs typeface="Arial"/>
              </a:rPr>
              <a:t> the major points.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i="1" dirty="0">
                <a:latin typeface="Arial"/>
                <a:cs typeface="Arial"/>
              </a:rPr>
              <a:t>Circle keywords or phrases </a:t>
            </a:r>
            <a:r>
              <a:rPr lang="en-US" sz="2200" dirty="0">
                <a:latin typeface="Arial"/>
                <a:cs typeface="Arial"/>
              </a:rPr>
              <a:t>that are confusing or unknown to you.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i="1" dirty="0">
                <a:latin typeface="Arial"/>
                <a:cs typeface="Arial"/>
              </a:rPr>
              <a:t>Use a question mark (?) </a:t>
            </a:r>
            <a:r>
              <a:rPr lang="en-US" sz="2200" dirty="0">
                <a:latin typeface="Arial"/>
                <a:cs typeface="Arial"/>
              </a:rPr>
              <a:t>for questions that you have during the reading. Be sure to write your question.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i="1" dirty="0">
                <a:latin typeface="Arial"/>
                <a:cs typeface="Arial"/>
              </a:rPr>
              <a:t>Use an exclamation mark (!) </a:t>
            </a:r>
            <a:r>
              <a:rPr lang="en-US" sz="2200" dirty="0">
                <a:latin typeface="Arial"/>
                <a:cs typeface="Arial"/>
              </a:rPr>
              <a:t>for things that surprise you, and briefly note what it was that caught your attention.</a:t>
            </a:r>
            <a:r>
              <a:rPr lang="en-US" sz="2200" i="1" dirty="0">
                <a:latin typeface="Arial"/>
                <a:cs typeface="Arial"/>
              </a:rPr>
              <a:t> </a:t>
            </a:r>
            <a:endParaRPr lang="en-US" sz="2200" dirty="0">
              <a:latin typeface="Arial"/>
              <a:cs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i="1" dirty="0">
                <a:latin typeface="Arial"/>
                <a:cs typeface="Arial"/>
              </a:rPr>
              <a:t>Draw an arrow (</a:t>
            </a:r>
            <a:r>
              <a:rPr lang="en-US" sz="2200" b="1" dirty="0">
                <a:latin typeface="Arial"/>
                <a:cs typeface="Arial"/>
              </a:rPr>
              <a:t>↵) </a:t>
            </a:r>
            <a:r>
              <a:rPr lang="en-US" sz="2200" dirty="0">
                <a:latin typeface="Arial"/>
                <a:cs typeface="Arial"/>
              </a:rPr>
              <a:t>when you make a connection to something inside the text, or to an idea or experience outside the text. Briefly note your connections.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b="1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Mark EX 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when the author provides an example.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b="1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Numerate arguments, important ideas, or key details 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and write words or phrases that restate them. </a:t>
            </a:r>
            <a:r>
              <a:rPr lang="en-US" sz="2200" b="1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  </a:t>
            </a:r>
            <a:endParaRPr lang="en-US" sz="22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 descr="road not taken annotat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348538" y="1517650"/>
            <a:ext cx="1617662" cy="18161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cs typeface="+mn-cs"/>
              </a:rPr>
              <a:t>Modeling in 9</a:t>
            </a:r>
            <a:r>
              <a:rPr lang="en-US" sz="2800" baseline="30000" dirty="0">
                <a:latin typeface="+mn-lt"/>
                <a:cs typeface="+mn-cs"/>
              </a:rPr>
              <a:t>th</a:t>
            </a:r>
            <a:r>
              <a:rPr lang="en-US" sz="2800" dirty="0">
                <a:latin typeface="+mn-lt"/>
                <a:cs typeface="+mn-cs"/>
              </a:rPr>
              <a:t> Grade English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220</Words>
  <Application>Microsoft Office PowerPoint</Application>
  <PresentationFormat>On-screen Show (4:3)</PresentationFormat>
  <Paragraphs>22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Annotating  Text to Deepen Understanding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SDSU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Fisher</dc:creator>
  <cp:lastModifiedBy>Camille Rowley</cp:lastModifiedBy>
  <cp:revision>29</cp:revision>
  <dcterms:created xsi:type="dcterms:W3CDTF">2012-09-27T15:35:40Z</dcterms:created>
  <dcterms:modified xsi:type="dcterms:W3CDTF">2017-09-11T15:02:14Z</dcterms:modified>
</cp:coreProperties>
</file>