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0" r:id="rId5"/>
    <p:sldId id="262" r:id="rId6"/>
    <p:sldId id="260" r:id="rId7"/>
    <p:sldId id="261" r:id="rId8"/>
    <p:sldId id="263" r:id="rId9"/>
    <p:sldId id="264" r:id="rId10"/>
    <p:sldId id="268" r:id="rId11"/>
    <p:sldId id="265"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FE0754F-A8E3-406A-BE71-29F8E8C51BB8}" type="datetimeFigureOut">
              <a:rPr lang="en-US"/>
              <a:pPr>
                <a:defRPr/>
              </a:pPr>
              <a:t>12/2/2015</a:t>
            </a:fld>
            <a:endParaRPr lang="en-GB"/>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solidFill>
                <a:srgbClr val="F7EEDD"/>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58FD36C-1D0D-423D-B659-18F14F5BB952}" type="slidenum">
              <a:rPr lang="en-GB">
                <a:solidFill>
                  <a:srgbClr val="F7EEDD"/>
                </a:solidFill>
              </a:rPr>
              <a:pPr>
                <a:defRPr/>
              </a:pPr>
              <a:t>‹#›</a:t>
            </a:fld>
            <a:endParaRPr lang="en-GB">
              <a:solidFill>
                <a:srgbClr val="F7EEDD"/>
              </a:solidFill>
            </a:endParaRPr>
          </a:p>
        </p:txBody>
      </p:sp>
    </p:spTree>
    <p:extLst>
      <p:ext uri="{BB962C8B-B14F-4D97-AF65-F5344CB8AC3E}">
        <p14:creationId xmlns:p14="http://schemas.microsoft.com/office/powerpoint/2010/main" val="14662828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6706F4-FB06-47EB-8683-870B81045D2C}" type="datetimeFigureOut">
              <a:rPr lang="en-US">
                <a:solidFill>
                  <a:srgbClr val="795339"/>
                </a:solidFill>
              </a:rPr>
              <a:pPr>
                <a:defRPr/>
              </a:pPr>
              <a:t>12/2/2015</a:t>
            </a:fld>
            <a:endParaRPr lang="en-GB">
              <a:solidFill>
                <a:srgbClr val="795339"/>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795339"/>
              </a:solidFill>
            </a:endParaRPr>
          </a:p>
        </p:txBody>
      </p:sp>
      <p:sp>
        <p:nvSpPr>
          <p:cNvPr id="6" name="Slide Number Placeholder 22"/>
          <p:cNvSpPr>
            <a:spLocks noGrp="1"/>
          </p:cNvSpPr>
          <p:nvPr>
            <p:ph type="sldNum" sz="quarter" idx="12"/>
          </p:nvPr>
        </p:nvSpPr>
        <p:spPr/>
        <p:txBody>
          <a:bodyPr/>
          <a:lstStyle>
            <a:lvl1pPr>
              <a:defRPr/>
            </a:lvl1pPr>
          </a:lstStyle>
          <a:p>
            <a:pPr>
              <a:defRPr/>
            </a:pPr>
            <a:fld id="{70519707-6BF4-45F8-ADC3-07FA7A8452C0}" type="slidenum">
              <a:rPr lang="en-GB"/>
              <a:pPr>
                <a:defRPr/>
              </a:pPr>
              <a:t>‹#›</a:t>
            </a:fld>
            <a:endParaRPr lang="en-GB"/>
          </a:p>
        </p:txBody>
      </p:sp>
    </p:spTree>
    <p:extLst>
      <p:ext uri="{BB962C8B-B14F-4D97-AF65-F5344CB8AC3E}">
        <p14:creationId xmlns:p14="http://schemas.microsoft.com/office/powerpoint/2010/main" val="203992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DDF219CE-1E41-47A7-A1BF-9B75BD0D6F5D}" type="datetimeFigureOut">
              <a:rPr lang="en-US">
                <a:solidFill>
                  <a:srgbClr val="795339"/>
                </a:solidFill>
              </a:rPr>
              <a:pPr>
                <a:defRPr/>
              </a:pPr>
              <a:t>12/2/2015</a:t>
            </a:fld>
            <a:endParaRPr lang="en-GB">
              <a:solidFill>
                <a:srgbClr val="795339"/>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GB">
              <a:solidFill>
                <a:srgbClr val="795339"/>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47954F7-7E5E-46D5-B67B-5EABA0559F3A}" type="slidenum">
              <a:rPr lang="en-GB"/>
              <a:pPr>
                <a:defRPr/>
              </a:pPr>
              <a:t>‹#›</a:t>
            </a:fld>
            <a:endParaRPr lang="en-GB"/>
          </a:p>
        </p:txBody>
      </p:sp>
    </p:spTree>
    <p:extLst>
      <p:ext uri="{BB962C8B-B14F-4D97-AF65-F5344CB8AC3E}">
        <p14:creationId xmlns:p14="http://schemas.microsoft.com/office/powerpoint/2010/main" val="7800731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26634E-1BAE-4E24-8BE7-FFB5D6D65A7D}" type="datetimeFigureOut">
              <a:rPr lang="en-US">
                <a:solidFill>
                  <a:srgbClr val="795339"/>
                </a:solidFill>
              </a:rPr>
              <a:pPr>
                <a:defRPr/>
              </a:pPr>
              <a:t>12/2/2015</a:t>
            </a:fld>
            <a:endParaRPr lang="en-GB">
              <a:solidFill>
                <a:srgbClr val="795339"/>
              </a:solidFill>
            </a:endParaRPr>
          </a:p>
        </p:txBody>
      </p:sp>
      <p:sp>
        <p:nvSpPr>
          <p:cNvPr id="5" name="Footer Placeholder 2"/>
          <p:cNvSpPr>
            <a:spLocks noGrp="1"/>
          </p:cNvSpPr>
          <p:nvPr>
            <p:ph type="ftr" sz="quarter" idx="11"/>
          </p:nvPr>
        </p:nvSpPr>
        <p:spPr/>
        <p:txBody>
          <a:bodyPr/>
          <a:lstStyle>
            <a:lvl1pPr>
              <a:defRPr/>
            </a:lvl1pPr>
          </a:lstStyle>
          <a:p>
            <a:pPr>
              <a:defRPr/>
            </a:pPr>
            <a:endParaRPr lang="en-GB">
              <a:solidFill>
                <a:srgbClr val="795339"/>
              </a:solidFill>
            </a:endParaRPr>
          </a:p>
        </p:txBody>
      </p:sp>
      <p:sp>
        <p:nvSpPr>
          <p:cNvPr id="6" name="Slide Number Placeholder 22"/>
          <p:cNvSpPr>
            <a:spLocks noGrp="1"/>
          </p:cNvSpPr>
          <p:nvPr>
            <p:ph type="sldNum" sz="quarter" idx="12"/>
          </p:nvPr>
        </p:nvSpPr>
        <p:spPr/>
        <p:txBody>
          <a:bodyPr/>
          <a:lstStyle>
            <a:lvl1pPr>
              <a:defRPr/>
            </a:lvl1pPr>
          </a:lstStyle>
          <a:p>
            <a:pPr>
              <a:defRPr/>
            </a:pPr>
            <a:fld id="{4126CC90-3F0A-4A75-87B3-373B2A1D64C5}" type="slidenum">
              <a:rPr lang="en-GB"/>
              <a:pPr>
                <a:defRPr/>
              </a:pPr>
              <a:t>‹#›</a:t>
            </a:fld>
            <a:endParaRPr lang="en-GB"/>
          </a:p>
        </p:txBody>
      </p:sp>
    </p:spTree>
    <p:extLst>
      <p:ext uri="{BB962C8B-B14F-4D97-AF65-F5344CB8AC3E}">
        <p14:creationId xmlns:p14="http://schemas.microsoft.com/office/powerpoint/2010/main" val="250437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85187D9-DCF3-4C66-A7A7-1C176CA77E88}" type="datetimeFigureOut">
              <a:rPr lang="en-US">
                <a:solidFill>
                  <a:srgbClr val="795339"/>
                </a:solidFill>
              </a:rPr>
              <a:pPr>
                <a:defRPr/>
              </a:pPr>
              <a:t>12/2/2015</a:t>
            </a:fld>
            <a:endParaRPr lang="en-GB">
              <a:solidFill>
                <a:srgbClr val="795339"/>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BD68CB4E-222D-4058-847A-B2F9D1D3BDD2}" type="slidenum">
              <a:rPr lang="en-GB"/>
              <a:pPr>
                <a:defRPr/>
              </a:pPr>
              <a:t>‹#›</a:t>
            </a:fld>
            <a:endParaRPr lang="en-GB"/>
          </a:p>
        </p:txBody>
      </p:sp>
      <p:sp>
        <p:nvSpPr>
          <p:cNvPr id="9" name="Footer Placeholder 13"/>
          <p:cNvSpPr>
            <a:spLocks noGrp="1"/>
          </p:cNvSpPr>
          <p:nvPr>
            <p:ph type="ftr" sz="quarter" idx="12"/>
          </p:nvPr>
        </p:nvSpPr>
        <p:spPr/>
        <p:txBody>
          <a:bodyPr/>
          <a:lstStyle>
            <a:lvl1pPr>
              <a:defRPr/>
            </a:lvl1pPr>
          </a:lstStyle>
          <a:p>
            <a:pPr>
              <a:defRPr/>
            </a:pPr>
            <a:endParaRPr lang="en-GB">
              <a:solidFill>
                <a:srgbClr val="795339"/>
              </a:solidFill>
            </a:endParaRPr>
          </a:p>
        </p:txBody>
      </p:sp>
    </p:spTree>
    <p:extLst>
      <p:ext uri="{BB962C8B-B14F-4D97-AF65-F5344CB8AC3E}">
        <p14:creationId xmlns:p14="http://schemas.microsoft.com/office/powerpoint/2010/main" val="28967386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6CBC8516-E794-42E2-8BA1-F29E4E87D633}" type="datetimeFigureOut">
              <a:rPr lang="en-US">
                <a:solidFill>
                  <a:srgbClr val="795339"/>
                </a:solidFill>
              </a:rPr>
              <a:pPr>
                <a:defRPr/>
              </a:pPr>
              <a:t>12/2/2015</a:t>
            </a:fld>
            <a:endParaRPr lang="en-GB">
              <a:solidFill>
                <a:srgbClr val="795339"/>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4F8974F7-A6FD-4786-A075-EFEEB4D66EE2}" type="slidenum">
              <a:rPr lang="en-GB"/>
              <a:pPr>
                <a:defRPr/>
              </a:pPr>
              <a:t>‹#›</a:t>
            </a:fld>
            <a:endParaRPr lang="en-GB"/>
          </a:p>
        </p:txBody>
      </p:sp>
      <p:sp>
        <p:nvSpPr>
          <p:cNvPr id="7" name="Footer Placeholder 11"/>
          <p:cNvSpPr>
            <a:spLocks noGrp="1"/>
          </p:cNvSpPr>
          <p:nvPr>
            <p:ph type="ftr" sz="quarter" idx="12"/>
          </p:nvPr>
        </p:nvSpPr>
        <p:spPr/>
        <p:txBody>
          <a:bodyPr rtlCol="0"/>
          <a:lstStyle>
            <a:lvl1pPr>
              <a:defRPr/>
            </a:lvl1pPr>
          </a:lstStyle>
          <a:p>
            <a:pPr>
              <a:defRPr/>
            </a:pPr>
            <a:endParaRPr lang="en-GB">
              <a:solidFill>
                <a:srgbClr val="795339"/>
              </a:solidFill>
            </a:endParaRPr>
          </a:p>
        </p:txBody>
      </p:sp>
    </p:spTree>
    <p:extLst>
      <p:ext uri="{BB962C8B-B14F-4D97-AF65-F5344CB8AC3E}">
        <p14:creationId xmlns:p14="http://schemas.microsoft.com/office/powerpoint/2010/main" val="240119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378D4AA-1456-4E22-8B89-92C772BBCC88}" type="datetimeFigureOut">
              <a:rPr lang="en-US">
                <a:solidFill>
                  <a:srgbClr val="795339"/>
                </a:solidFill>
              </a:rPr>
              <a:pPr>
                <a:defRPr/>
              </a:pPr>
              <a:t>12/2/2015</a:t>
            </a:fld>
            <a:endParaRPr lang="en-GB">
              <a:solidFill>
                <a:srgbClr val="795339"/>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B23BF477-2019-4E96-8E8D-84D8A827F0AD}" type="slidenum">
              <a:rPr lang="en-GB"/>
              <a:pPr>
                <a:defRPr/>
              </a:pPr>
              <a:t>‹#›</a:t>
            </a:fld>
            <a:endParaRPr lang="en-GB"/>
          </a:p>
        </p:txBody>
      </p:sp>
      <p:sp>
        <p:nvSpPr>
          <p:cNvPr id="9" name="Footer Placeholder 13"/>
          <p:cNvSpPr>
            <a:spLocks noGrp="1"/>
          </p:cNvSpPr>
          <p:nvPr>
            <p:ph type="ftr" sz="quarter" idx="12"/>
          </p:nvPr>
        </p:nvSpPr>
        <p:spPr/>
        <p:txBody>
          <a:bodyPr rtlCol="0"/>
          <a:lstStyle>
            <a:lvl1pPr>
              <a:defRPr/>
            </a:lvl1pPr>
          </a:lstStyle>
          <a:p>
            <a:pPr>
              <a:defRPr/>
            </a:pPr>
            <a:endParaRPr lang="en-GB">
              <a:solidFill>
                <a:srgbClr val="795339"/>
              </a:solidFill>
            </a:endParaRPr>
          </a:p>
        </p:txBody>
      </p:sp>
    </p:spTree>
    <p:extLst>
      <p:ext uri="{BB962C8B-B14F-4D97-AF65-F5344CB8AC3E}">
        <p14:creationId xmlns:p14="http://schemas.microsoft.com/office/powerpoint/2010/main" val="32649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EC17EAA-F8D3-48D3-8DCC-5A7398E07ED4}" type="datetimeFigureOut">
              <a:rPr lang="en-US">
                <a:solidFill>
                  <a:srgbClr val="795339"/>
                </a:solidFill>
              </a:rPr>
              <a:pPr>
                <a:defRPr/>
              </a:pPr>
              <a:t>12/2/2015</a:t>
            </a:fld>
            <a:endParaRPr lang="en-GB">
              <a:solidFill>
                <a:srgbClr val="795339"/>
              </a:solidFill>
            </a:endParaRPr>
          </a:p>
        </p:txBody>
      </p:sp>
      <p:sp>
        <p:nvSpPr>
          <p:cNvPr id="4" name="Footer Placeholder 2"/>
          <p:cNvSpPr>
            <a:spLocks noGrp="1"/>
          </p:cNvSpPr>
          <p:nvPr>
            <p:ph type="ftr" sz="quarter" idx="11"/>
          </p:nvPr>
        </p:nvSpPr>
        <p:spPr/>
        <p:txBody>
          <a:bodyPr/>
          <a:lstStyle>
            <a:lvl1pPr>
              <a:defRPr/>
            </a:lvl1pPr>
          </a:lstStyle>
          <a:p>
            <a:pPr>
              <a:defRPr/>
            </a:pPr>
            <a:endParaRPr lang="en-GB">
              <a:solidFill>
                <a:srgbClr val="795339"/>
              </a:solidFill>
            </a:endParaRPr>
          </a:p>
        </p:txBody>
      </p:sp>
      <p:sp>
        <p:nvSpPr>
          <p:cNvPr id="5" name="Slide Number Placeholder 22"/>
          <p:cNvSpPr>
            <a:spLocks noGrp="1"/>
          </p:cNvSpPr>
          <p:nvPr>
            <p:ph type="sldNum" sz="quarter" idx="12"/>
          </p:nvPr>
        </p:nvSpPr>
        <p:spPr/>
        <p:txBody>
          <a:bodyPr/>
          <a:lstStyle>
            <a:lvl1pPr>
              <a:defRPr/>
            </a:lvl1pPr>
          </a:lstStyle>
          <a:p>
            <a:pPr>
              <a:defRPr/>
            </a:pPr>
            <a:fld id="{838C6D1C-8405-419D-958A-E58D7A15F965}" type="slidenum">
              <a:rPr lang="en-GB"/>
              <a:pPr>
                <a:defRPr/>
              </a:pPr>
              <a:t>‹#›</a:t>
            </a:fld>
            <a:endParaRPr lang="en-GB"/>
          </a:p>
        </p:txBody>
      </p:sp>
    </p:spTree>
    <p:extLst>
      <p:ext uri="{BB962C8B-B14F-4D97-AF65-F5344CB8AC3E}">
        <p14:creationId xmlns:p14="http://schemas.microsoft.com/office/powerpoint/2010/main" val="194728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BAE9952-EE7D-4804-B2E2-20F2C15C76ED}" type="datetimeFigureOut">
              <a:rPr lang="en-US">
                <a:solidFill>
                  <a:srgbClr val="795339"/>
                </a:solidFill>
              </a:rPr>
              <a:pPr>
                <a:defRPr/>
              </a:pPr>
              <a:t>12/2/2015</a:t>
            </a:fld>
            <a:endParaRPr lang="en-GB">
              <a:solidFill>
                <a:srgbClr val="795339"/>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795339"/>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CEDC3DA-AF98-4A1E-A552-5CF2D8262320}" type="slidenum">
              <a:rPr lang="en-GB">
                <a:solidFill>
                  <a:srgbClr val="795339"/>
                </a:solidFill>
              </a:rPr>
              <a:pPr>
                <a:defRPr/>
              </a:pPr>
              <a:t>‹#›</a:t>
            </a:fld>
            <a:endParaRPr lang="en-GB">
              <a:solidFill>
                <a:srgbClr val="795339"/>
              </a:solidFill>
            </a:endParaRPr>
          </a:p>
        </p:txBody>
      </p:sp>
    </p:spTree>
    <p:extLst>
      <p:ext uri="{BB962C8B-B14F-4D97-AF65-F5344CB8AC3E}">
        <p14:creationId xmlns:p14="http://schemas.microsoft.com/office/powerpoint/2010/main" val="19477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74D5F9-FCE1-4921-A65B-28CAA6100DB2}" type="datetimeFigureOut">
              <a:rPr lang="en-US">
                <a:solidFill>
                  <a:srgbClr val="795339"/>
                </a:solidFill>
              </a:rPr>
              <a:pPr>
                <a:defRPr/>
              </a:pPr>
              <a:t>12/2/2015</a:t>
            </a:fld>
            <a:endParaRPr lang="en-GB">
              <a:solidFill>
                <a:srgbClr val="795339"/>
              </a:solidFill>
            </a:endParaRPr>
          </a:p>
        </p:txBody>
      </p:sp>
      <p:sp>
        <p:nvSpPr>
          <p:cNvPr id="6" name="Footer Placeholder 2"/>
          <p:cNvSpPr>
            <a:spLocks noGrp="1"/>
          </p:cNvSpPr>
          <p:nvPr>
            <p:ph type="ftr" sz="quarter" idx="11"/>
          </p:nvPr>
        </p:nvSpPr>
        <p:spPr/>
        <p:txBody>
          <a:bodyPr/>
          <a:lstStyle>
            <a:lvl1pPr>
              <a:defRPr/>
            </a:lvl1pPr>
          </a:lstStyle>
          <a:p>
            <a:pPr>
              <a:defRPr/>
            </a:pPr>
            <a:endParaRPr lang="en-GB">
              <a:solidFill>
                <a:srgbClr val="795339"/>
              </a:solidFill>
            </a:endParaRPr>
          </a:p>
        </p:txBody>
      </p:sp>
      <p:sp>
        <p:nvSpPr>
          <p:cNvPr id="7" name="Slide Number Placeholder 22"/>
          <p:cNvSpPr>
            <a:spLocks noGrp="1"/>
          </p:cNvSpPr>
          <p:nvPr>
            <p:ph type="sldNum" sz="quarter" idx="12"/>
          </p:nvPr>
        </p:nvSpPr>
        <p:spPr/>
        <p:txBody>
          <a:bodyPr/>
          <a:lstStyle>
            <a:lvl1pPr>
              <a:defRPr/>
            </a:lvl1pPr>
          </a:lstStyle>
          <a:p>
            <a:pPr>
              <a:defRPr/>
            </a:pPr>
            <a:fld id="{14A73808-5488-4ADC-968C-43CCC24CDB47}" type="slidenum">
              <a:rPr lang="en-GB"/>
              <a:pPr>
                <a:defRPr/>
              </a:pPr>
              <a:t>‹#›</a:t>
            </a:fld>
            <a:endParaRPr lang="en-GB"/>
          </a:p>
        </p:txBody>
      </p:sp>
    </p:spTree>
    <p:extLst>
      <p:ext uri="{BB962C8B-B14F-4D97-AF65-F5344CB8AC3E}">
        <p14:creationId xmlns:p14="http://schemas.microsoft.com/office/powerpoint/2010/main" val="233726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2205F478-AD8F-46DA-B2FC-E3BC60857F0C}" type="datetimeFigureOut">
              <a:rPr lang="en-US">
                <a:solidFill>
                  <a:srgbClr val="795339"/>
                </a:solidFill>
              </a:rPr>
              <a:pPr>
                <a:defRPr/>
              </a:pPr>
              <a:t>12/2/2015</a:t>
            </a:fld>
            <a:endParaRPr lang="en-GB">
              <a:solidFill>
                <a:srgbClr val="795339"/>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BE88100-B2DB-49A7-B400-632DA55F5038}" type="slidenum">
              <a:rPr lang="en-GB"/>
              <a:pPr>
                <a:defRPr/>
              </a:pPr>
              <a:t>‹#›</a:t>
            </a:fld>
            <a:endParaRPr lang="en-GB"/>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GB">
              <a:solidFill>
                <a:srgbClr val="795339"/>
              </a:solidFill>
            </a:endParaRPr>
          </a:p>
        </p:txBody>
      </p:sp>
    </p:spTree>
    <p:extLst>
      <p:ext uri="{BB962C8B-B14F-4D97-AF65-F5344CB8AC3E}">
        <p14:creationId xmlns:p14="http://schemas.microsoft.com/office/powerpoint/2010/main" val="28239849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62FEDA4B-40C1-4A30-9248-F5F0111A3D37}" type="datetimeFigureOut">
              <a:rPr lang="en-US">
                <a:solidFill>
                  <a:srgbClr val="795339"/>
                </a:solidFill>
              </a:rPr>
              <a:pPr>
                <a:defRPr/>
              </a:pPr>
              <a:t>12/2/2015</a:t>
            </a:fld>
            <a:endParaRPr lang="en-GB">
              <a:solidFill>
                <a:srgbClr val="795339"/>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GB">
              <a:solidFill>
                <a:srgbClr val="795339"/>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A6A9DD3-9D39-43A6-8505-9506ECD7EFF0}" type="slidenum">
              <a:rPr lang="en-GB"/>
              <a:pPr>
                <a:defRPr/>
              </a:pPr>
              <a:t>‹#›</a:t>
            </a:fld>
            <a:endParaRPr lang="en-GB"/>
          </a:p>
        </p:txBody>
      </p:sp>
    </p:spTree>
    <p:extLst>
      <p:ext uri="{BB962C8B-B14F-4D97-AF65-F5344CB8AC3E}">
        <p14:creationId xmlns:p14="http://schemas.microsoft.com/office/powerpoint/2010/main" val="198116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7517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77E48"/>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GB" i="1" dirty="0" smtClean="0"/>
              <a:t>A Christmas Carol</a:t>
            </a:r>
            <a:endParaRPr lang="en-GB" i="1" dirty="0"/>
          </a:p>
        </p:txBody>
      </p:sp>
      <p:sp>
        <p:nvSpPr>
          <p:cNvPr id="9219" name="Subtitle 2"/>
          <p:cNvSpPr>
            <a:spLocks noGrp="1"/>
          </p:cNvSpPr>
          <p:nvPr>
            <p:ph type="subTitle" idx="1"/>
          </p:nvPr>
        </p:nvSpPr>
        <p:spPr>
          <a:xfrm>
            <a:off x="2590800" y="6049963"/>
            <a:ext cx="6477000" cy="685800"/>
          </a:xfrm>
        </p:spPr>
        <p:txBody>
          <a:bodyPr/>
          <a:lstStyle/>
          <a:p>
            <a:pPr eaLnBrk="1" hangingPunct="1"/>
            <a:r>
              <a:rPr lang="en-GB" altLang="en-US" dirty="0"/>
              <a:t>b</a:t>
            </a:r>
            <a:r>
              <a:rPr lang="en-GB" altLang="en-US" dirty="0" smtClean="0"/>
              <a:t>y Charles Dickens</a:t>
            </a:r>
          </a:p>
        </p:txBody>
      </p:sp>
      <p:pic>
        <p:nvPicPr>
          <p:cNvPr id="9220" name="Picture 2" descr="C:\Users\krista carson\AppData\Local\Microsoft\Windows\Temporary Internet Files\Content.IE5\I1BZ1IAQ\MCj023074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563" y="857250"/>
            <a:ext cx="51879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21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Terms/Rhetorical Devices</a:t>
            </a:r>
            <a:endParaRPr lang="en-US" dirty="0"/>
          </a:p>
        </p:txBody>
      </p:sp>
      <p:sp>
        <p:nvSpPr>
          <p:cNvPr id="3" name="Content Placeholder 2"/>
          <p:cNvSpPr>
            <a:spLocks noGrp="1"/>
          </p:cNvSpPr>
          <p:nvPr>
            <p:ph sz="quarter" idx="1"/>
          </p:nvPr>
        </p:nvSpPr>
        <p:spPr>
          <a:xfrm>
            <a:off x="228600" y="1600200"/>
            <a:ext cx="8537448" cy="5029200"/>
          </a:xfrm>
        </p:spPr>
        <p:txBody>
          <a:bodyPr/>
          <a:lstStyle/>
          <a:p>
            <a:r>
              <a:rPr lang="en-US" sz="2800" b="1" dirty="0" smtClean="0"/>
              <a:t>Flashback</a:t>
            </a:r>
            <a:r>
              <a:rPr lang="en-US" sz="2800" dirty="0" smtClean="0"/>
              <a:t>: a scene that </a:t>
            </a:r>
            <a:r>
              <a:rPr lang="en-US" sz="2800" dirty="0"/>
              <a:t>interrupts </a:t>
            </a:r>
            <a:r>
              <a:rPr lang="en-US" sz="2800" dirty="0" smtClean="0"/>
              <a:t>the present </a:t>
            </a:r>
            <a:r>
              <a:rPr lang="en-US" sz="2800" dirty="0"/>
              <a:t>action of the plot to </a:t>
            </a:r>
            <a:r>
              <a:rPr lang="en-US" sz="2800" dirty="0" smtClean="0"/>
              <a:t>flash backward </a:t>
            </a:r>
            <a:r>
              <a:rPr lang="en-US" sz="2800" dirty="0"/>
              <a:t>and </a:t>
            </a:r>
            <a:r>
              <a:rPr lang="en-US" sz="2800" dirty="0" smtClean="0"/>
              <a:t>show </a:t>
            </a:r>
            <a:r>
              <a:rPr lang="en-US" sz="2800" dirty="0"/>
              <a:t>what </a:t>
            </a:r>
            <a:r>
              <a:rPr lang="en-US" sz="2800" dirty="0" smtClean="0"/>
              <a:t>happened </a:t>
            </a:r>
            <a:r>
              <a:rPr lang="en-US" sz="2800" dirty="0"/>
              <a:t>at </a:t>
            </a:r>
            <a:r>
              <a:rPr lang="en-US" sz="2800" dirty="0" smtClean="0"/>
              <a:t>an earlier </a:t>
            </a:r>
            <a:r>
              <a:rPr lang="en-US" sz="2800" dirty="0"/>
              <a:t>time</a:t>
            </a:r>
            <a:r>
              <a:rPr lang="en-US" sz="2800" dirty="0" smtClean="0"/>
              <a:t>.</a:t>
            </a:r>
          </a:p>
          <a:p>
            <a:pPr marL="319088" lvl="1" indent="-319088">
              <a:spcBef>
                <a:spcPts val="700"/>
              </a:spcBef>
              <a:buClr>
                <a:schemeClr val="accent2"/>
              </a:buClr>
              <a:buSzPct val="60000"/>
              <a:buFont typeface="Wingdings" pitchFamily="2" charset="2"/>
              <a:buChar char=""/>
            </a:pPr>
            <a:r>
              <a:rPr lang="en-US" sz="2800" b="1" dirty="0" smtClean="0"/>
              <a:t>Foil</a:t>
            </a:r>
            <a:r>
              <a:rPr lang="en-US" sz="2800" dirty="0" smtClean="0"/>
              <a:t>: a </a:t>
            </a:r>
            <a:r>
              <a:rPr lang="en-US" sz="2800" dirty="0"/>
              <a:t>character who provides a striking contrast to another character. By using a foil, a writer can call attention to certain traits possessed by </a:t>
            </a:r>
            <a:r>
              <a:rPr lang="en-US" sz="2800" dirty="0" smtClean="0"/>
              <a:t>a character, usually the protagonist.</a:t>
            </a:r>
            <a:endParaRPr lang="en-US" sz="2800" dirty="0" smtClean="0"/>
          </a:p>
          <a:p>
            <a:r>
              <a:rPr lang="en-US" sz="2800" b="1" dirty="0" smtClean="0"/>
              <a:t>Dynamic Character</a:t>
            </a:r>
            <a:r>
              <a:rPr lang="en-US" sz="2800" dirty="0" smtClean="0"/>
              <a:t>: one </a:t>
            </a:r>
            <a:r>
              <a:rPr lang="en-US" sz="2800" dirty="0"/>
              <a:t>who changes during the course of the literature </a:t>
            </a:r>
            <a:r>
              <a:rPr lang="en-US" sz="2800" dirty="0" smtClean="0"/>
              <a:t>.</a:t>
            </a:r>
          </a:p>
          <a:p>
            <a:r>
              <a:rPr lang="en-US" sz="2800" b="1" dirty="0" smtClean="0"/>
              <a:t>Static Character</a:t>
            </a:r>
            <a:r>
              <a:rPr lang="en-US" sz="2800" dirty="0" smtClean="0"/>
              <a:t>: </a:t>
            </a:r>
            <a:r>
              <a:rPr lang="en-US" sz="2800" dirty="0"/>
              <a:t>one who remains relatively unchanged during the course of the </a:t>
            </a:r>
            <a:r>
              <a:rPr lang="en-US" sz="2800" dirty="0" smtClean="0"/>
              <a:t>literature.</a:t>
            </a:r>
            <a:endParaRPr lang="en-US" sz="2800" dirty="0"/>
          </a:p>
          <a:p>
            <a:endParaRPr lang="en-US" sz="2400" dirty="0"/>
          </a:p>
        </p:txBody>
      </p:sp>
    </p:spTree>
    <p:extLst>
      <p:ext uri="{BB962C8B-B14F-4D97-AF65-F5344CB8AC3E}">
        <p14:creationId xmlns:p14="http://schemas.microsoft.com/office/powerpoint/2010/main" val="245490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CA" altLang="en-US" i="1" dirty="0"/>
              <a:t>A Christmas Carol </a:t>
            </a:r>
            <a:r>
              <a:rPr lang="fr-CA" altLang="en-US" dirty="0" err="1"/>
              <a:t>Characters</a:t>
            </a:r>
            <a:endParaRPr lang="fr-FR" altLang="en-US" dirty="0"/>
          </a:p>
        </p:txBody>
      </p:sp>
      <p:sp>
        <p:nvSpPr>
          <p:cNvPr id="6" name="TextBox 5"/>
          <p:cNvSpPr txBox="1"/>
          <p:nvPr/>
        </p:nvSpPr>
        <p:spPr>
          <a:xfrm>
            <a:off x="457200" y="1600200"/>
            <a:ext cx="8382000" cy="5355312"/>
          </a:xfrm>
          <a:prstGeom prst="rect">
            <a:avLst/>
          </a:prstGeom>
          <a:noFill/>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800" b="1" dirty="0"/>
              <a:t>Ebenezer Scrooge</a:t>
            </a:r>
            <a:r>
              <a:rPr lang="en-US" altLang="en-US" sz="1800" dirty="0"/>
              <a:t> -  The miserly owner of a London counting-house, a nineteenth century term for an accountant's office. The three spirits of Christmas visit the stodgy bean-counter in hopes of reversing Scrooge's greedy, cold-hearted approach to life. </a:t>
            </a:r>
            <a:endParaRPr lang="en-US" altLang="en-US" sz="1800" dirty="0" smtClean="0"/>
          </a:p>
          <a:p>
            <a:pPr eaLnBrk="1" hangingPunct="1"/>
            <a:endParaRPr lang="en-US" altLang="en-US" sz="1800" dirty="0">
              <a:latin typeface="Georgia" pitchFamily="-110" charset="0"/>
            </a:endParaRPr>
          </a:p>
          <a:p>
            <a:pPr eaLnBrk="1" hangingPunct="1"/>
            <a:r>
              <a:rPr lang="en-US" altLang="en-US" sz="1800" b="1" dirty="0"/>
              <a:t>Bob </a:t>
            </a:r>
            <a:r>
              <a:rPr lang="en-US" altLang="en-US" sz="1800" b="1" dirty="0" err="1"/>
              <a:t>Cratchit</a:t>
            </a:r>
            <a:r>
              <a:rPr lang="en-US" altLang="en-US" sz="1800" b="1" dirty="0"/>
              <a:t> </a:t>
            </a:r>
            <a:r>
              <a:rPr lang="en-US" altLang="en-US" sz="1800" dirty="0"/>
              <a:t> -  Scrooge's clerk, a kind, mild, and very poor man with a large family. Though treated harshly by his boss, </a:t>
            </a:r>
            <a:r>
              <a:rPr lang="en-US" altLang="en-US" sz="1800" dirty="0" err="1"/>
              <a:t>Cratchit</a:t>
            </a:r>
            <a:r>
              <a:rPr lang="en-US" altLang="en-US" sz="1800" dirty="0"/>
              <a:t> remains a humble and dedicated employee. </a:t>
            </a:r>
            <a:endParaRPr lang="en-US" altLang="en-US" sz="1800" dirty="0">
              <a:latin typeface="Georgia" pitchFamily="-110" charset="0"/>
            </a:endParaRPr>
          </a:p>
          <a:p>
            <a:pPr eaLnBrk="1" hangingPunct="1"/>
            <a:endParaRPr lang="en-US" altLang="en-US" sz="1800" dirty="0"/>
          </a:p>
          <a:p>
            <a:pPr eaLnBrk="1" hangingPunct="1"/>
            <a:r>
              <a:rPr lang="en-US" altLang="en-US" sz="1800" b="1" dirty="0"/>
              <a:t>Tiny Tim</a:t>
            </a:r>
            <a:r>
              <a:rPr lang="en-US" altLang="en-US" sz="1800" dirty="0"/>
              <a:t> -  Bob </a:t>
            </a:r>
            <a:r>
              <a:rPr lang="en-US" altLang="en-US" sz="1800" dirty="0" err="1"/>
              <a:t>Cratchit's</a:t>
            </a:r>
            <a:r>
              <a:rPr lang="en-US" altLang="en-US" sz="1800" dirty="0"/>
              <a:t> young son, crippled from birth. Tiny Tim is a highly sentimentalized character who Dickens uses to highlight the tribulations of England's poor and to elicit sympathy from his middle and upper class readership.  </a:t>
            </a:r>
          </a:p>
          <a:p>
            <a:pPr eaLnBrk="1" hangingPunct="1"/>
            <a:endParaRPr lang="en-US" altLang="en-US" sz="1800" dirty="0"/>
          </a:p>
          <a:p>
            <a:pPr eaLnBrk="1" hangingPunct="1"/>
            <a:r>
              <a:rPr lang="en-US" altLang="en-US" sz="1800" b="1" dirty="0"/>
              <a:t>Jacob Marley</a:t>
            </a:r>
            <a:r>
              <a:rPr lang="en-US" altLang="en-US" sz="1800" dirty="0"/>
              <a:t> -  In the living world, Ebenezer Scrooge's equally greedy partner. Marley died seven years before the narrative opens. He appears to Scrooge as a ghost condemned to wander the world bound in heavy chains. Marley hopes to save his old partner from suffering a similar fate. </a:t>
            </a:r>
          </a:p>
          <a:p>
            <a:pPr eaLnBrk="1" hangingPunct="1"/>
            <a:r>
              <a:rPr lang="en-US" altLang="en-US" sz="1800" dirty="0"/>
              <a:t> </a:t>
            </a:r>
          </a:p>
        </p:txBody>
      </p:sp>
    </p:spTree>
    <p:extLst>
      <p:ext uri="{BB962C8B-B14F-4D97-AF65-F5344CB8AC3E}">
        <p14:creationId xmlns:p14="http://schemas.microsoft.com/office/powerpoint/2010/main" val="3376918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CA" altLang="en-US" i="1" dirty="0"/>
              <a:t>A Christmas Carol </a:t>
            </a:r>
            <a:r>
              <a:rPr lang="fr-CA" altLang="en-US" dirty="0" err="1"/>
              <a:t>Characters</a:t>
            </a:r>
            <a:endParaRPr lang="fr-FR" altLang="en-US" dirty="0"/>
          </a:p>
        </p:txBody>
      </p:sp>
      <p:sp>
        <p:nvSpPr>
          <p:cNvPr id="6" name="TextBox 5"/>
          <p:cNvSpPr txBox="1"/>
          <p:nvPr/>
        </p:nvSpPr>
        <p:spPr>
          <a:xfrm>
            <a:off x="609600" y="1600200"/>
            <a:ext cx="7924800" cy="3693319"/>
          </a:xfrm>
          <a:prstGeom prst="rect">
            <a:avLst/>
          </a:prstGeom>
          <a:noFill/>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800" b="1" dirty="0"/>
              <a:t>The Ghost of Christmas Past </a:t>
            </a:r>
            <a:r>
              <a:rPr lang="en-US" altLang="en-US" sz="1800" dirty="0"/>
              <a:t> -  The first spirit to visit Scrooge, a curiously childlike apparition with a glowing head. He takes Scrooge on a tour of Christmases in his past. The spirit uses a cap to dampen the light emanating from his head. </a:t>
            </a:r>
          </a:p>
          <a:p>
            <a:pPr eaLnBrk="1" hangingPunct="1"/>
            <a:endParaRPr lang="en-US" altLang="en-US" sz="1800" dirty="0"/>
          </a:p>
          <a:p>
            <a:pPr eaLnBrk="1" hangingPunct="1"/>
            <a:r>
              <a:rPr lang="en-US" altLang="en-US" sz="1800" b="1" dirty="0"/>
              <a:t>The Ghost of Christmas Present </a:t>
            </a:r>
            <a:r>
              <a:rPr lang="en-US" altLang="en-US" sz="1800" dirty="0"/>
              <a:t> -  The second spirit to visit Scrooge, a majestic giant clad in a green robe. His lifespan is restricted to Christmas Day. He escorts Scrooge on a tour of his contemporaries' </a:t>
            </a:r>
            <a:r>
              <a:rPr lang="en-US" altLang="en-US" sz="1800" dirty="0" smtClean="0"/>
              <a:t>holiday </a:t>
            </a:r>
            <a:r>
              <a:rPr lang="en-US" altLang="en-US" sz="1800" dirty="0"/>
              <a:t>celebrations. </a:t>
            </a:r>
          </a:p>
          <a:p>
            <a:pPr eaLnBrk="1" hangingPunct="1"/>
            <a:endParaRPr lang="en-US" altLang="en-US" sz="1800" dirty="0"/>
          </a:p>
          <a:p>
            <a:pPr eaLnBrk="1" hangingPunct="1"/>
            <a:r>
              <a:rPr lang="en-US" altLang="en-US" sz="1800" b="1" dirty="0"/>
              <a:t>The Ghost of Christmas Yet to Come </a:t>
            </a:r>
            <a:r>
              <a:rPr lang="en-US" altLang="en-US" sz="1800" dirty="0"/>
              <a:t> -  The third and final spirit to visit Scrooge, a silent phantom clad in a hooded black robe. He presents Scrooge with an ominous view of his lonely death. </a:t>
            </a:r>
          </a:p>
        </p:txBody>
      </p:sp>
    </p:spTree>
    <p:extLst>
      <p:ext uri="{BB962C8B-B14F-4D97-AF65-F5344CB8AC3E}">
        <p14:creationId xmlns:p14="http://schemas.microsoft.com/office/powerpoint/2010/main" val="413077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eaLnBrk="1" hangingPunct="1"/>
            <a:r>
              <a:rPr lang="fr-CA" altLang="en-US" i="1" dirty="0"/>
              <a:t>A Christmas Carol </a:t>
            </a:r>
            <a:r>
              <a:rPr lang="fr-CA" altLang="en-US" dirty="0" err="1"/>
              <a:t>Characters</a:t>
            </a:r>
            <a:endParaRPr lang="fr-FR" altLang="en-US" dirty="0"/>
          </a:p>
        </p:txBody>
      </p:sp>
      <p:sp>
        <p:nvSpPr>
          <p:cNvPr id="6" name="TextBox 5"/>
          <p:cNvSpPr txBox="1"/>
          <p:nvPr/>
        </p:nvSpPr>
        <p:spPr>
          <a:xfrm>
            <a:off x="762000" y="1600200"/>
            <a:ext cx="7772400" cy="4247317"/>
          </a:xfrm>
          <a:prstGeom prst="rect">
            <a:avLst/>
          </a:prstGeom>
          <a:noFill/>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altLang="en-US" sz="1800" b="1" dirty="0"/>
              <a:t>Fred</a:t>
            </a:r>
            <a:r>
              <a:rPr lang="en-US" altLang="en-US" sz="1800" dirty="0"/>
              <a:t> -  Scrooge's nephew, a genial man who loves Christmas. He invites Scrooge to his Christmas party each and every year, only to be refused by his grumpy </a:t>
            </a:r>
            <a:r>
              <a:rPr lang="en-US" altLang="en-US" sz="1800" dirty="0" smtClean="0"/>
              <a:t>uncle</a:t>
            </a:r>
            <a:r>
              <a:rPr lang="en-US" altLang="en-US" sz="1800" dirty="0" smtClean="0"/>
              <a:t>. </a:t>
            </a:r>
          </a:p>
          <a:p>
            <a:pPr eaLnBrk="1" hangingPunct="1"/>
            <a:endParaRPr lang="en-US" altLang="en-US" sz="1800" dirty="0" smtClean="0"/>
          </a:p>
          <a:p>
            <a:pPr eaLnBrk="1" hangingPunct="1"/>
            <a:r>
              <a:rPr lang="en-US" sz="1800" b="1" dirty="0"/>
              <a:t>Fan</a:t>
            </a:r>
            <a:r>
              <a:rPr lang="en-US" sz="1800" dirty="0"/>
              <a:t> -  Scrooge's sister; Fred's mother. In Scrooge's vision of Christmases past, he remembers Fan picking him up from school and walking him home</a:t>
            </a:r>
            <a:r>
              <a:rPr lang="en-US" sz="1800" dirty="0" smtClean="0"/>
              <a:t>. </a:t>
            </a:r>
            <a:endParaRPr lang="en-US" altLang="en-US" sz="1800" i="1" dirty="0"/>
          </a:p>
          <a:p>
            <a:pPr eaLnBrk="1" hangingPunct="1"/>
            <a:r>
              <a:rPr lang="en-US" altLang="en-US" sz="1800" dirty="0"/>
              <a:t> </a:t>
            </a:r>
          </a:p>
          <a:p>
            <a:pPr eaLnBrk="1" hangingPunct="1"/>
            <a:r>
              <a:rPr lang="en-US" altLang="en-US" sz="1800" b="1" dirty="0"/>
              <a:t>Fezziwig</a:t>
            </a:r>
            <a:r>
              <a:rPr lang="en-US" altLang="en-US" sz="1800" dirty="0"/>
              <a:t> -  The jovial merchant with whom the young Scrooge apprenticed. Fezziwig was renowned for his wonderful Christmas parties. </a:t>
            </a:r>
            <a:endParaRPr lang="en-US" altLang="en-US" sz="1800" dirty="0" smtClean="0"/>
          </a:p>
          <a:p>
            <a:pPr eaLnBrk="1" hangingPunct="1"/>
            <a:endParaRPr lang="en-US" altLang="en-US" sz="1800" dirty="0"/>
          </a:p>
          <a:p>
            <a:pPr eaLnBrk="1" hangingPunct="1"/>
            <a:r>
              <a:rPr lang="en-US" altLang="en-US" sz="1800" b="1" dirty="0"/>
              <a:t>Belle</a:t>
            </a:r>
            <a:r>
              <a:rPr lang="en-US" altLang="en-US" sz="1800" dirty="0"/>
              <a:t> -  A beautiful woman who Scrooge loved deeply when he was a young man. Belle broke off their engagement after Scrooge became consumed with greed and the lust for wealth. She later married another man. </a:t>
            </a:r>
          </a:p>
        </p:txBody>
      </p:sp>
    </p:spTree>
    <p:extLst>
      <p:ext uri="{BB962C8B-B14F-4D97-AF65-F5344CB8AC3E}">
        <p14:creationId xmlns:p14="http://schemas.microsoft.com/office/powerpoint/2010/main" val="232054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“I have endeavored in this Ghostly little book to raise the Ghost of an Idea which shall not put my readers out of humor with themselves, with each other, with the season, or with me.  May it haunt their house pleasantly, and no one wish to lay it.</a:t>
            </a:r>
          </a:p>
          <a:p>
            <a:pPr marL="0" indent="0" algn="ctr">
              <a:buNone/>
            </a:pPr>
            <a:endParaRPr lang="en-US" i="1" dirty="0" smtClean="0"/>
          </a:p>
          <a:p>
            <a:pPr marL="0" indent="0" algn="ctr">
              <a:buNone/>
            </a:pPr>
            <a:r>
              <a:rPr lang="en-US" i="1" dirty="0" smtClean="0"/>
              <a:t>Their Faithful Friend and Servant</a:t>
            </a:r>
          </a:p>
          <a:p>
            <a:pPr marL="0" indent="0" algn="ctr">
              <a:buNone/>
            </a:pPr>
            <a:r>
              <a:rPr lang="en-US" dirty="0" smtClean="0"/>
              <a:t>C.D.</a:t>
            </a:r>
          </a:p>
          <a:p>
            <a:pPr marL="0" indent="0" algn="ctr">
              <a:buNone/>
            </a:pPr>
            <a:r>
              <a:rPr lang="en-US" i="1" dirty="0" smtClean="0"/>
              <a:t>December 1843</a:t>
            </a:r>
            <a:r>
              <a:rPr lang="en-US" dirty="0" smtClean="0"/>
              <a:t>”</a:t>
            </a:r>
            <a:endParaRPr lang="en-US" dirty="0"/>
          </a:p>
        </p:txBody>
      </p:sp>
    </p:spTree>
    <p:extLst>
      <p:ext uri="{BB962C8B-B14F-4D97-AF65-F5344CB8AC3E}">
        <p14:creationId xmlns:p14="http://schemas.microsoft.com/office/powerpoint/2010/main" val="375245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Biographical Information: Charles Dickens</a:t>
            </a:r>
            <a:endParaRPr lang="en-US" sz="3600" dirty="0"/>
          </a:p>
        </p:txBody>
      </p:sp>
      <p:sp>
        <p:nvSpPr>
          <p:cNvPr id="3" name="Content Placeholder 2"/>
          <p:cNvSpPr>
            <a:spLocks noGrp="1"/>
          </p:cNvSpPr>
          <p:nvPr>
            <p:ph sz="quarter" idx="2"/>
          </p:nvPr>
        </p:nvSpPr>
        <p:spPr>
          <a:xfrm>
            <a:off x="609600" y="2438400"/>
            <a:ext cx="3886200" cy="4267200"/>
          </a:xfrm>
        </p:spPr>
        <p:txBody>
          <a:bodyPr/>
          <a:lstStyle/>
          <a:p>
            <a:r>
              <a:rPr lang="en-US" sz="2400" dirty="0" smtClean="0"/>
              <a:t>In 1812, Charles Dickens </a:t>
            </a:r>
            <a:r>
              <a:rPr lang="en-US" sz="2400" dirty="0"/>
              <a:t>was born in Portsmouth, </a:t>
            </a:r>
            <a:r>
              <a:rPr lang="en-US" sz="2400" dirty="0" smtClean="0"/>
              <a:t>England as one </a:t>
            </a:r>
            <a:r>
              <a:rPr lang="en-US" sz="2400" dirty="0"/>
              <a:t>of eight children. </a:t>
            </a:r>
          </a:p>
          <a:p>
            <a:r>
              <a:rPr lang="en-US" sz="2400" dirty="0"/>
              <a:t>His father was a clerk and his mother was a teacher. They were not good at managing money so they were often in debt. </a:t>
            </a:r>
            <a:r>
              <a:rPr lang="en-US" sz="2400" dirty="0" smtClean="0"/>
              <a:t>They were sent to debtor’s prison.</a:t>
            </a:r>
          </a:p>
        </p:txBody>
      </p:sp>
      <p:sp>
        <p:nvSpPr>
          <p:cNvPr id="4" name="Content Placeholder 3"/>
          <p:cNvSpPr>
            <a:spLocks noGrp="1"/>
          </p:cNvSpPr>
          <p:nvPr>
            <p:ph sz="quarter" idx="4"/>
          </p:nvPr>
        </p:nvSpPr>
        <p:spPr>
          <a:xfrm>
            <a:off x="4800600" y="1371600"/>
            <a:ext cx="3886200" cy="5334000"/>
          </a:xfrm>
        </p:spPr>
        <p:txBody>
          <a:bodyPr/>
          <a:lstStyle/>
          <a:p>
            <a:r>
              <a:rPr lang="en-US" sz="2400" dirty="0" smtClean="0"/>
              <a:t>At the age of twelve, Dickens had to quit school and take a job at a warehouse, where he worked </a:t>
            </a:r>
            <a:r>
              <a:rPr lang="en-US" sz="2400" dirty="0" smtClean="0"/>
              <a:t>over </a:t>
            </a:r>
            <a:r>
              <a:rPr lang="en-US" sz="2400" dirty="0" smtClean="0"/>
              <a:t>twelve </a:t>
            </a:r>
            <a:r>
              <a:rPr lang="en-US" sz="2400" dirty="0" smtClean="0"/>
              <a:t>hours a day </a:t>
            </a:r>
            <a:r>
              <a:rPr lang="en-US" sz="2400" dirty="0" smtClean="0"/>
              <a:t>sealing jars of shoe polish to </a:t>
            </a:r>
            <a:r>
              <a:rPr lang="en-US" sz="2400" dirty="0" smtClean="0"/>
              <a:t>pay his parents’ debts. </a:t>
            </a:r>
            <a:r>
              <a:rPr lang="en-US" sz="2400" dirty="0" smtClean="0"/>
              <a:t>He went to bed hungry and lonely in a rooming house.</a:t>
            </a:r>
            <a:endParaRPr lang="en-US" sz="2400" dirty="0" smtClean="0"/>
          </a:p>
          <a:p>
            <a:r>
              <a:rPr lang="en-US" sz="2400" dirty="0" smtClean="0"/>
              <a:t>This experience made Dickens aware of the misery of the poor, especially children. </a:t>
            </a:r>
            <a:endParaRPr lang="en-US" sz="2400" dirty="0"/>
          </a:p>
        </p:txBody>
      </p:sp>
      <p:sp>
        <p:nvSpPr>
          <p:cNvPr id="5" name="Text Placeholder 4"/>
          <p:cNvSpPr>
            <a:spLocks noGrp="1"/>
          </p:cNvSpPr>
          <p:nvPr>
            <p:ph type="body" sz="quarter" idx="1"/>
          </p:nvPr>
        </p:nvSpPr>
        <p:spPr/>
        <p:txBody>
          <a:bodyPr/>
          <a:lstStyle/>
          <a:p>
            <a:r>
              <a:rPr lang="en-US" dirty="0" smtClean="0"/>
              <a:t>CHILDHOOD</a:t>
            </a:r>
            <a:endParaRPr lang="en-US" dirty="0"/>
          </a:p>
        </p:txBody>
      </p:sp>
    </p:spTree>
    <p:extLst>
      <p:ext uri="{BB962C8B-B14F-4D97-AF65-F5344CB8AC3E}">
        <p14:creationId xmlns:p14="http://schemas.microsoft.com/office/powerpoint/2010/main" val="26131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 y="2057400"/>
            <a:ext cx="1219200" cy="1524000"/>
          </a:xfrm>
        </p:spPr>
        <p:txBody>
          <a:bodyPr/>
          <a:lstStyle/>
          <a:p>
            <a:r>
              <a:rPr lang="en-US" dirty="0" smtClean="0"/>
              <a:t>Debtor’s Prison in 1800’s London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827179"/>
            <a:ext cx="472496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67847"/>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14400"/>
            <a:ext cx="2590800" cy="204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495800"/>
            <a:ext cx="277757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bwMode="auto">
          <a:xfrm>
            <a:off x="6579447" y="2961132"/>
            <a:ext cx="2323959" cy="1458468"/>
          </a:xfrm>
          <a:prstGeom prst="rect">
            <a:avLst/>
          </a:prstGeom>
          <a:solidFill>
            <a:schemeClr val="accent2"/>
          </a:solidFill>
          <a:ln w="50800" cap="sq" cmpd="dbl" algn="ctr">
            <a:solidFill>
              <a:schemeClr val="accent2"/>
            </a:solidFill>
            <a:prstDash val="solid"/>
            <a:miter lim="800000"/>
          </a:ln>
          <a:effectLst/>
        </p:spPr>
        <p:txBody>
          <a:bodyPr vert="horz" wrap="square" lIns="137160" tIns="182880" rIns="137160" bIns="91440" numCol="1" anchor="t" anchorCtr="0" compatLnSpc="1">
            <a:prstTxWarp prst="textNoShape">
              <a:avLst/>
            </a:prstTxWarp>
          </a:bodyPr>
          <a:lstStyle>
            <a:lvl1pPr marL="0" indent="0" algn="l" rtl="0" eaLnBrk="0" fontAlgn="base" hangingPunct="0">
              <a:spcBef>
                <a:spcPts val="700"/>
              </a:spcBef>
              <a:spcAft>
                <a:spcPts val="1000"/>
              </a:spcAft>
              <a:buClr>
                <a:schemeClr val="accent2"/>
              </a:buClr>
              <a:buSzPct val="60000"/>
              <a:buFont typeface="Wingdings" pitchFamily="2" charset="2"/>
              <a:buNone/>
              <a:defRPr sz="1800" kern="1200">
                <a:solidFill>
                  <a:schemeClr val="lt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None/>
              <a:defRPr sz="1200" kern="1200">
                <a:solidFill>
                  <a:schemeClr val="lt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None/>
              <a:defRPr sz="1000" kern="1200">
                <a:solidFill>
                  <a:schemeClr val="lt1"/>
                </a:solidFill>
                <a:latin typeface="+mn-lt"/>
                <a:ea typeface="+mn-ea"/>
                <a:cs typeface="+mn-cs"/>
              </a:defRPr>
            </a:lvl3pPr>
            <a:lvl4pPr marL="1371600" indent="-228600" algn="l" rtl="0" eaLnBrk="0" fontAlgn="base" hangingPunct="0">
              <a:spcBef>
                <a:spcPts val="400"/>
              </a:spcBef>
              <a:spcAft>
                <a:spcPct val="0"/>
              </a:spcAft>
              <a:buClr>
                <a:srgbClr val="17517A"/>
              </a:buClr>
              <a:buSzPct val="75000"/>
              <a:buFont typeface="Wingdings" pitchFamily="2" charset="2"/>
              <a:buNone/>
              <a:defRPr sz="900" kern="1200">
                <a:solidFill>
                  <a:schemeClr val="lt1"/>
                </a:solidFill>
                <a:latin typeface="+mn-lt"/>
                <a:ea typeface="+mn-ea"/>
                <a:cs typeface="+mn-cs"/>
              </a:defRPr>
            </a:lvl4pPr>
            <a:lvl5pPr marL="1828800" indent="-228600" algn="l" rtl="0" eaLnBrk="0" fontAlgn="base" hangingPunct="0">
              <a:spcBef>
                <a:spcPts val="400"/>
              </a:spcBef>
              <a:spcAft>
                <a:spcPct val="0"/>
              </a:spcAft>
              <a:buClr>
                <a:srgbClr val="877E48"/>
              </a:buClr>
              <a:buSzPct val="65000"/>
              <a:buFont typeface="Wingdings" pitchFamily="2" charset="2"/>
              <a:buNone/>
              <a:defRPr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dirty="0" smtClean="0"/>
              <a:t>Workhouses: Children were sent to work long hours under horrible conditions.</a:t>
            </a:r>
            <a:endParaRPr lang="en-US" dirty="0"/>
          </a:p>
        </p:txBody>
      </p:sp>
      <p:sp>
        <p:nvSpPr>
          <p:cNvPr id="10" name="Title 1"/>
          <p:cNvSpPr>
            <a:spLocks noGrp="1"/>
          </p:cNvSpPr>
          <p:nvPr>
            <p:ph type="title"/>
          </p:nvPr>
        </p:nvSpPr>
        <p:spPr>
          <a:xfrm>
            <a:off x="381000" y="228600"/>
            <a:ext cx="8153400" cy="869950"/>
          </a:xfrm>
        </p:spPr>
        <p:txBody>
          <a:bodyPr/>
          <a:lstStyle/>
          <a:p>
            <a:r>
              <a:rPr lang="en-US" sz="3600" dirty="0" smtClean="0"/>
              <a:t>Dickens’s </a:t>
            </a:r>
            <a:r>
              <a:rPr lang="en-US" sz="3600" dirty="0" smtClean="0"/>
              <a:t>London (1800’s)</a:t>
            </a:r>
            <a:endParaRPr lang="en-US" sz="3600" dirty="0"/>
          </a:p>
        </p:txBody>
      </p:sp>
    </p:spTree>
    <p:extLst>
      <p:ext uri="{BB962C8B-B14F-4D97-AF65-F5344CB8AC3E}">
        <p14:creationId xmlns:p14="http://schemas.microsoft.com/office/powerpoint/2010/main" val="67037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Dickens’s Childhood</a:t>
            </a:r>
            <a:endParaRPr lang="en-US" dirty="0"/>
          </a:p>
        </p:txBody>
      </p:sp>
      <p:sp>
        <p:nvSpPr>
          <p:cNvPr id="6" name="Content Placeholder 5"/>
          <p:cNvSpPr>
            <a:spLocks noGrp="1"/>
          </p:cNvSpPr>
          <p:nvPr>
            <p:ph sz="quarter" idx="1"/>
          </p:nvPr>
        </p:nvSpPr>
        <p:spPr/>
        <p:txBody>
          <a:bodyPr/>
          <a:lstStyle/>
          <a:p>
            <a:r>
              <a:rPr lang="en-US" dirty="0" smtClean="0"/>
              <a:t>In later years, Dickens wrote of feeling “…</a:t>
            </a:r>
            <a:r>
              <a:rPr lang="en-US" dirty="0"/>
              <a:t>utterly neglected and </a:t>
            </a:r>
            <a:r>
              <a:rPr lang="en-US" dirty="0" smtClean="0"/>
              <a:t>hopeless…Even </a:t>
            </a:r>
            <a:r>
              <a:rPr lang="en-US" dirty="0"/>
              <a:t>now, famous and caressed and </a:t>
            </a:r>
            <a:r>
              <a:rPr lang="en-US" dirty="0" smtClean="0"/>
              <a:t>happy, </a:t>
            </a:r>
            <a:r>
              <a:rPr lang="en-US" dirty="0"/>
              <a:t>I often forget in my dreams and wander desolately back to that time in my life.”</a:t>
            </a:r>
          </a:p>
          <a:p>
            <a:endParaRPr lang="en-US" dirty="0"/>
          </a:p>
        </p:txBody>
      </p:sp>
    </p:spTree>
    <p:extLst>
      <p:ext uri="{BB962C8B-B14F-4D97-AF65-F5344CB8AC3E}">
        <p14:creationId xmlns:p14="http://schemas.microsoft.com/office/powerpoint/2010/main" val="82842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Dickens’s </a:t>
            </a:r>
            <a:r>
              <a:rPr lang="en-US" dirty="0" smtClean="0"/>
              <a:t>London (1800’s)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211066"/>
            <a:ext cx="3657600" cy="225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87230"/>
            <a:ext cx="3636928" cy="254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4038600" y="1447800"/>
            <a:ext cx="4800600" cy="54102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7517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77E48"/>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hangingPunct="1">
              <a:buNone/>
            </a:pPr>
            <a:r>
              <a:rPr lang="en-US" altLang="en-US" sz="2000" dirty="0" smtClean="0"/>
              <a:t>“Imagine yourself in the London of the early 19th century. The homes of the upper and middle class exist in close proximity to areas of unbelievable poverty and filth. Rich and poor alike are thrown together in the crowded city streets. Street sweepers attempt to keep the streets clean of manure, the result of thousands of horse-drawn vehicles. The city's thousands of chimney pots are belching coal smoke, resulting in soot which seems to settle everywhere. In many parts of the city raw sewage flows in gutters that empty into the Thames. Street vendors hawking their wares add to the cacophony of street noises. Pick-pockets, prostitutes, drunks, beggars, and vagabonds of every description add to the colorful multitude.”</a:t>
            </a:r>
          </a:p>
        </p:txBody>
      </p:sp>
    </p:spTree>
    <p:extLst>
      <p:ext uri="{BB962C8B-B14F-4D97-AF65-F5344CB8AC3E}">
        <p14:creationId xmlns:p14="http://schemas.microsoft.com/office/powerpoint/2010/main" val="184072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Biographical Information: Charles Dickens</a:t>
            </a:r>
            <a:endParaRPr lang="en-US" sz="3600" dirty="0"/>
          </a:p>
        </p:txBody>
      </p:sp>
      <p:sp>
        <p:nvSpPr>
          <p:cNvPr id="3" name="Content Placeholder 2"/>
          <p:cNvSpPr>
            <a:spLocks noGrp="1"/>
          </p:cNvSpPr>
          <p:nvPr>
            <p:ph sz="quarter" idx="2"/>
          </p:nvPr>
        </p:nvSpPr>
        <p:spPr>
          <a:xfrm>
            <a:off x="609600" y="2133600"/>
            <a:ext cx="3886200" cy="4724400"/>
          </a:xfrm>
        </p:spPr>
        <p:txBody>
          <a:bodyPr/>
          <a:lstStyle/>
          <a:p>
            <a:pPr marL="503238" indent="-457200"/>
            <a:r>
              <a:rPr lang="en-US" sz="2400" dirty="0" smtClean="0"/>
              <a:t>Dickens </a:t>
            </a:r>
            <a:r>
              <a:rPr lang="en-US" sz="2400" dirty="0"/>
              <a:t>later worked as an office boy for an attorney. During this experience, he realized the injustices of the </a:t>
            </a:r>
            <a:r>
              <a:rPr lang="en-US" sz="2400" dirty="0" smtClean="0"/>
              <a:t>law.</a:t>
            </a:r>
          </a:p>
          <a:p>
            <a:pPr marL="503238" indent="-457200"/>
            <a:r>
              <a:rPr lang="en-US" sz="2400" dirty="0" smtClean="0"/>
              <a:t>He </a:t>
            </a:r>
            <a:r>
              <a:rPr lang="en-US" sz="2400" dirty="0"/>
              <a:t>also worked as a court reporter, actor, and a reporter for two newspapers. </a:t>
            </a:r>
          </a:p>
          <a:p>
            <a:r>
              <a:rPr lang="en-US" sz="2400" dirty="0" smtClean="0"/>
              <a:t>Later he began to write stories. He was a slow writer, but he worked hard. </a:t>
            </a:r>
            <a:endParaRPr lang="en-US" sz="2400" dirty="0" smtClean="0">
              <a:effectLst/>
            </a:endParaRPr>
          </a:p>
          <a:p>
            <a:endParaRPr lang="en-US" dirty="0"/>
          </a:p>
        </p:txBody>
      </p:sp>
      <p:sp>
        <p:nvSpPr>
          <p:cNvPr id="4" name="Content Placeholder 3"/>
          <p:cNvSpPr>
            <a:spLocks noGrp="1"/>
          </p:cNvSpPr>
          <p:nvPr>
            <p:ph sz="quarter" idx="4"/>
          </p:nvPr>
        </p:nvSpPr>
        <p:spPr>
          <a:xfrm>
            <a:off x="4800600" y="2133600"/>
            <a:ext cx="3886200" cy="4724400"/>
          </a:xfrm>
        </p:spPr>
        <p:txBody>
          <a:bodyPr/>
          <a:lstStyle/>
          <a:p>
            <a:r>
              <a:rPr lang="en-US" sz="2400" dirty="0" smtClean="0"/>
              <a:t>Besides </a:t>
            </a:r>
            <a:r>
              <a:rPr lang="en-US" sz="2400" dirty="0"/>
              <a:t>writing, Dickens devoted time, energy, and money to several charities. </a:t>
            </a:r>
          </a:p>
          <a:p>
            <a:r>
              <a:rPr lang="en-US" sz="2400" dirty="0" smtClean="0"/>
              <a:t>Dickens</a:t>
            </a:r>
            <a:r>
              <a:rPr lang="en-US" sz="2400" dirty="0"/>
              <a:t>’ demanding work schedule affected his health. He died of a stroke at the age of 58. </a:t>
            </a:r>
          </a:p>
          <a:p>
            <a:r>
              <a:rPr lang="en-US" sz="2400" dirty="0"/>
              <a:t>His greatest strength was his ability to create colorful pictures of London's people and life. </a:t>
            </a:r>
          </a:p>
          <a:p>
            <a:endParaRPr lang="en-US" dirty="0"/>
          </a:p>
        </p:txBody>
      </p:sp>
      <p:sp>
        <p:nvSpPr>
          <p:cNvPr id="5" name="Text Placeholder 4"/>
          <p:cNvSpPr>
            <a:spLocks noGrp="1"/>
          </p:cNvSpPr>
          <p:nvPr>
            <p:ph type="body" sz="quarter" idx="1"/>
          </p:nvPr>
        </p:nvSpPr>
        <p:spPr>
          <a:xfrm>
            <a:off x="609600" y="1524000"/>
            <a:ext cx="3886200" cy="640080"/>
          </a:xfrm>
        </p:spPr>
        <p:txBody>
          <a:bodyPr/>
          <a:lstStyle/>
          <a:p>
            <a:r>
              <a:rPr lang="en-US" dirty="0" smtClean="0"/>
              <a:t>ADULTHOOD</a:t>
            </a:r>
            <a:endParaRPr lang="en-US" dirty="0"/>
          </a:p>
        </p:txBody>
      </p:sp>
    </p:spTree>
    <p:extLst>
      <p:ext uri="{BB962C8B-B14F-4D97-AF65-F5344CB8AC3E}">
        <p14:creationId xmlns:p14="http://schemas.microsoft.com/office/powerpoint/2010/main" val="71218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28600"/>
            <a:ext cx="8153400" cy="990600"/>
          </a:xfrm>
        </p:spPr>
        <p:txBody>
          <a:bodyPr/>
          <a:lstStyle/>
          <a:p>
            <a:r>
              <a:rPr lang="en-US" dirty="0" smtClean="0"/>
              <a:t>Dickens’s </a:t>
            </a:r>
            <a:r>
              <a:rPr lang="en-US" dirty="0" smtClean="0"/>
              <a:t>Writing Career</a:t>
            </a:r>
            <a:endParaRPr lang="en-US" dirty="0"/>
          </a:p>
        </p:txBody>
      </p:sp>
      <p:sp>
        <p:nvSpPr>
          <p:cNvPr id="8" name="Content Placeholder 7"/>
          <p:cNvSpPr>
            <a:spLocks noGrp="1"/>
          </p:cNvSpPr>
          <p:nvPr>
            <p:ph sz="quarter" idx="1"/>
          </p:nvPr>
        </p:nvSpPr>
        <p:spPr>
          <a:xfrm>
            <a:off x="228600" y="1371600"/>
            <a:ext cx="5334000" cy="5410200"/>
          </a:xfrm>
        </p:spPr>
        <p:txBody>
          <a:bodyPr/>
          <a:lstStyle/>
          <a:p>
            <a:pPr marL="388938" indent="-342900"/>
            <a:r>
              <a:rPr lang="en-US" sz="2000" dirty="0" smtClean="0"/>
              <a:t>He </a:t>
            </a:r>
            <a:r>
              <a:rPr lang="en-US" sz="2000" dirty="0"/>
              <a:t>chose to write novels that criticized the attitudes of the greedy and exposed the abuses of the </a:t>
            </a:r>
            <a:r>
              <a:rPr lang="en-US" sz="2000" dirty="0" smtClean="0"/>
              <a:t>poor.</a:t>
            </a:r>
          </a:p>
          <a:p>
            <a:pPr marL="388938" indent="-342900"/>
            <a:r>
              <a:rPr lang="en-US" sz="2000" dirty="0" smtClean="0"/>
              <a:t>By </a:t>
            </a:r>
            <a:r>
              <a:rPr lang="en-US" sz="2000" dirty="0"/>
              <a:t>exposing the suffering of the poor in a vivid and sympathetic manner, Dickens convinced readers that conditions had to be corrected. </a:t>
            </a:r>
            <a:endParaRPr lang="en-US" sz="2000" dirty="0" smtClean="0"/>
          </a:p>
          <a:p>
            <a:pPr marL="388938" indent="-342900"/>
            <a:r>
              <a:rPr lang="en-US" sz="2000" dirty="0" smtClean="0"/>
              <a:t>His </a:t>
            </a:r>
            <a:r>
              <a:rPr lang="en-US" sz="2000" dirty="0"/>
              <a:t>novels helped bring about </a:t>
            </a:r>
            <a:r>
              <a:rPr lang="en-US" sz="2000" dirty="0" smtClean="0"/>
              <a:t>social reform </a:t>
            </a:r>
            <a:r>
              <a:rPr lang="en-US" sz="2000" dirty="0"/>
              <a:t>in England. </a:t>
            </a:r>
            <a:endParaRPr lang="en-US" sz="2000" dirty="0" smtClean="0"/>
          </a:p>
          <a:p>
            <a:pPr marL="388938" indent="-342900"/>
            <a:r>
              <a:rPr lang="en-US" sz="2000" dirty="0" smtClean="0"/>
              <a:t>Dickens </a:t>
            </a:r>
            <a:r>
              <a:rPr lang="en-US" sz="2000" dirty="0"/>
              <a:t>published </a:t>
            </a:r>
            <a:r>
              <a:rPr lang="en-US" sz="2000" i="1" dirty="0"/>
              <a:t>A Christmas Carol</a:t>
            </a:r>
            <a:r>
              <a:rPr lang="en-US" sz="2000" dirty="0"/>
              <a:t> himself because his publishers doubted that it would sell. </a:t>
            </a:r>
            <a:endParaRPr lang="en-US" sz="2000" dirty="0" smtClean="0"/>
          </a:p>
          <a:p>
            <a:pPr marL="709613" lvl="1" indent="-342900"/>
            <a:r>
              <a:rPr lang="en-US" sz="1800" dirty="0" smtClean="0"/>
              <a:t>Published December 18, 1843</a:t>
            </a:r>
          </a:p>
          <a:p>
            <a:pPr marL="709613" lvl="1" indent="-342900"/>
            <a:r>
              <a:rPr lang="en-US" sz="1800" dirty="0" smtClean="0"/>
              <a:t>Overnight bestseller</a:t>
            </a:r>
          </a:p>
          <a:p>
            <a:pPr marL="709613" lvl="1" indent="-342900">
              <a:lnSpc>
                <a:spcPct val="80000"/>
              </a:lnSpc>
              <a:defRPr/>
            </a:pPr>
            <a:r>
              <a:rPr lang="en-US" sz="1800" dirty="0"/>
              <a:t>Not a novel about religion or Christmas, but ended up revolutionizing the holiday</a:t>
            </a:r>
          </a:p>
          <a:p>
            <a:pPr marL="709613" lvl="1" indent="-342900">
              <a:lnSpc>
                <a:spcPct val="80000"/>
              </a:lnSpc>
              <a:defRPr/>
            </a:pPr>
            <a:r>
              <a:rPr lang="en-US" sz="1800" dirty="0"/>
              <a:t>Christmas celebration </a:t>
            </a:r>
            <a:r>
              <a:rPr lang="en-US" sz="1800" dirty="0" smtClean="0"/>
              <a:t>was in </a:t>
            </a:r>
            <a:r>
              <a:rPr lang="en-US" sz="1800" dirty="0"/>
              <a:t>decline before </a:t>
            </a:r>
            <a:r>
              <a:rPr lang="en-US" sz="1800" dirty="0" smtClean="0"/>
              <a:t>the novel</a:t>
            </a:r>
            <a:endParaRPr lang="en-US" sz="1800" dirty="0"/>
          </a:p>
          <a:p>
            <a:pPr marL="709613" lvl="1" indent="-342900"/>
            <a:endParaRPr lang="en-US" sz="15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51" r="17149"/>
          <a:stretch/>
        </p:blipFill>
        <p:spPr bwMode="auto">
          <a:xfrm>
            <a:off x="5791200" y="228600"/>
            <a:ext cx="3023028"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7"/>
          <p:cNvSpPr>
            <a:spLocks noGrp="1"/>
          </p:cNvSpPr>
          <p:nvPr>
            <p:ph sz="quarter" idx="1"/>
          </p:nvPr>
        </p:nvSpPr>
        <p:spPr>
          <a:xfrm>
            <a:off x="5867400" y="3581400"/>
            <a:ext cx="2819400" cy="3048000"/>
          </a:xfrm>
        </p:spPr>
        <p:txBody>
          <a:bodyPr/>
          <a:lstStyle/>
          <a:p>
            <a:r>
              <a:rPr lang="en-US" sz="2100" dirty="0" smtClean="0"/>
              <a:t>Other </a:t>
            </a:r>
            <a:r>
              <a:rPr lang="en-US" sz="2100" dirty="0"/>
              <a:t>popular works by Dickens include: </a:t>
            </a:r>
          </a:p>
          <a:p>
            <a:pPr lvl="1"/>
            <a:r>
              <a:rPr lang="en-US" sz="2100" i="1" dirty="0"/>
              <a:t>Oliver Twist</a:t>
            </a:r>
            <a:r>
              <a:rPr lang="en-US" sz="2100" dirty="0"/>
              <a:t> </a:t>
            </a:r>
          </a:p>
          <a:p>
            <a:pPr lvl="1"/>
            <a:r>
              <a:rPr lang="en-US" sz="2100" i="1" dirty="0"/>
              <a:t>David Copperfield</a:t>
            </a:r>
            <a:r>
              <a:rPr lang="en-US" sz="2100" dirty="0"/>
              <a:t> </a:t>
            </a:r>
          </a:p>
          <a:p>
            <a:pPr lvl="1"/>
            <a:r>
              <a:rPr lang="en-US" sz="2100" i="1" dirty="0"/>
              <a:t>A Tale of Two Cities</a:t>
            </a:r>
            <a:r>
              <a:rPr lang="en-US" sz="2100" dirty="0"/>
              <a:t> </a:t>
            </a:r>
          </a:p>
          <a:p>
            <a:pPr lvl="1"/>
            <a:r>
              <a:rPr lang="en-US" sz="2100" i="1" dirty="0"/>
              <a:t>Great </a:t>
            </a:r>
            <a:r>
              <a:rPr lang="en-US" sz="2100" i="1" dirty="0" smtClean="0"/>
              <a:t>Expectations</a:t>
            </a:r>
          </a:p>
          <a:p>
            <a:pPr lvl="1"/>
            <a:r>
              <a:rPr lang="en-US" sz="2100" i="1" dirty="0" smtClean="0"/>
              <a:t>Bleak House</a:t>
            </a:r>
            <a:r>
              <a:rPr lang="en-US" sz="2100" dirty="0" smtClean="0"/>
              <a:t> </a:t>
            </a:r>
            <a:endParaRPr lang="en-US" sz="2100" dirty="0"/>
          </a:p>
          <a:p>
            <a:endParaRPr lang="en-US" dirty="0"/>
          </a:p>
        </p:txBody>
      </p:sp>
    </p:spTree>
    <p:extLst>
      <p:ext uri="{BB962C8B-B14F-4D97-AF65-F5344CB8AC3E}">
        <p14:creationId xmlns:p14="http://schemas.microsoft.com/office/powerpoint/2010/main" val="126314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Christmas Carol</a:t>
            </a:r>
            <a:endParaRPr lang="en-US"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92613"/>
            <a:ext cx="79311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9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Terms/Rhetorical Devices</a:t>
            </a:r>
            <a:endParaRPr lang="en-US" dirty="0"/>
          </a:p>
        </p:txBody>
      </p:sp>
      <p:sp>
        <p:nvSpPr>
          <p:cNvPr id="3" name="Content Placeholder 2"/>
          <p:cNvSpPr>
            <a:spLocks noGrp="1"/>
          </p:cNvSpPr>
          <p:nvPr>
            <p:ph sz="quarter" idx="1"/>
          </p:nvPr>
        </p:nvSpPr>
        <p:spPr>
          <a:xfrm>
            <a:off x="228600" y="1600200"/>
            <a:ext cx="8537448" cy="4876800"/>
          </a:xfrm>
        </p:spPr>
        <p:txBody>
          <a:bodyPr/>
          <a:lstStyle/>
          <a:p>
            <a:r>
              <a:rPr lang="en-US" sz="2800" b="1" dirty="0" smtClean="0"/>
              <a:t>Rite of Passage</a:t>
            </a:r>
            <a:r>
              <a:rPr lang="en-US" sz="2800" dirty="0" smtClean="0"/>
              <a:t>: a life-changing journey to become a hero (separation, transformation, reincorporation, trigger, moment of insight).</a:t>
            </a:r>
          </a:p>
          <a:p>
            <a:r>
              <a:rPr lang="en-US" sz="2800" b="1" dirty="0" smtClean="0"/>
              <a:t>Theme</a:t>
            </a:r>
            <a:r>
              <a:rPr lang="en-US" sz="2800" dirty="0" smtClean="0"/>
              <a:t>: the main idea/message of a work. </a:t>
            </a:r>
          </a:p>
          <a:p>
            <a:r>
              <a:rPr lang="en-US" sz="2800" b="1" dirty="0" smtClean="0"/>
              <a:t>Symbol</a:t>
            </a:r>
            <a:r>
              <a:rPr lang="en-US" sz="2800" dirty="0" smtClean="0"/>
              <a:t>: physical objects, people, or places that represent something deeper beyond themselves</a:t>
            </a:r>
            <a:r>
              <a:rPr lang="en-US" sz="2800" dirty="0" smtClean="0"/>
              <a:t>.</a:t>
            </a:r>
          </a:p>
          <a:p>
            <a:r>
              <a:rPr lang="en-US" sz="2800" b="1" dirty="0" smtClean="0"/>
              <a:t>Foreshadowing</a:t>
            </a:r>
            <a:r>
              <a:rPr lang="en-US" sz="2800" dirty="0" smtClean="0"/>
              <a:t>: a </a:t>
            </a:r>
            <a:r>
              <a:rPr lang="en-US" sz="2800" dirty="0"/>
              <a:t>writer’s use of hints or </a:t>
            </a:r>
            <a:r>
              <a:rPr lang="en-US" sz="2800" dirty="0" smtClean="0"/>
              <a:t>clues to indicate </a:t>
            </a:r>
            <a:r>
              <a:rPr lang="en-US" sz="2800" dirty="0"/>
              <a:t>events and situations that </a:t>
            </a:r>
            <a:r>
              <a:rPr lang="en-US" sz="2800" dirty="0" smtClean="0"/>
              <a:t>will </a:t>
            </a:r>
            <a:r>
              <a:rPr lang="en-US" sz="2800" dirty="0"/>
              <a:t>occur later in a plot. The use of this </a:t>
            </a:r>
            <a:r>
              <a:rPr lang="en-US" sz="2800" dirty="0" smtClean="0"/>
              <a:t>technique </a:t>
            </a:r>
            <a:r>
              <a:rPr lang="en-US" sz="2800" dirty="0"/>
              <a:t>creates suspense while </a:t>
            </a:r>
            <a:r>
              <a:rPr lang="en-US" sz="2800" dirty="0" smtClean="0"/>
              <a:t>preparing </a:t>
            </a:r>
            <a:r>
              <a:rPr lang="en-US" sz="2800" dirty="0"/>
              <a:t>the reader for what is to come.</a:t>
            </a:r>
          </a:p>
          <a:p>
            <a:endParaRPr lang="en-US" sz="3200" dirty="0" smtClean="0"/>
          </a:p>
        </p:txBody>
      </p:sp>
    </p:spTree>
    <p:extLst>
      <p:ext uri="{BB962C8B-B14F-4D97-AF65-F5344CB8AC3E}">
        <p14:creationId xmlns:p14="http://schemas.microsoft.com/office/powerpoint/2010/main" val="17733106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otalTime>693</TotalTime>
  <Words>835</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A Christmas Carol</vt:lpstr>
      <vt:lpstr>Biographical Information: Charles Dickens</vt:lpstr>
      <vt:lpstr>Dickens’s London (1800’s)</vt:lpstr>
      <vt:lpstr>Dickens’s Childhood</vt:lpstr>
      <vt:lpstr>Dickens’s London (1800’s)</vt:lpstr>
      <vt:lpstr>Biographical Information: Charles Dickens</vt:lpstr>
      <vt:lpstr>Dickens’s Writing Career</vt:lpstr>
      <vt:lpstr>A Christmas Carol</vt:lpstr>
      <vt:lpstr>Literary Terms/Rhetorical Devices</vt:lpstr>
      <vt:lpstr>Literary Terms/Rhetorical Devices</vt:lpstr>
      <vt:lpstr>A Christmas Carol Characters</vt:lpstr>
      <vt:lpstr>A Christmas Carol Characters</vt:lpstr>
      <vt:lpstr>A Christmas Carol Characters</vt:lpstr>
      <vt:lpstr>Preface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Christmas Carol</dc:title>
  <dc:creator>Camille Rowley</dc:creator>
  <cp:lastModifiedBy>Camille Rowley</cp:lastModifiedBy>
  <cp:revision>18</cp:revision>
  <dcterms:created xsi:type="dcterms:W3CDTF">2015-12-01T16:38:02Z</dcterms:created>
  <dcterms:modified xsi:type="dcterms:W3CDTF">2015-12-02T22:06:18Z</dcterms:modified>
</cp:coreProperties>
</file>