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3" r:id="rId3"/>
    <p:sldId id="264" r:id="rId4"/>
    <p:sldId id="257" r:id="rId5"/>
    <p:sldId id="258" r:id="rId6"/>
    <p:sldId id="261" r:id="rId7"/>
    <p:sldId id="262" r:id="rId8"/>
    <p:sldId id="259" r:id="rId9"/>
    <p:sldId id="26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0" autoAdjust="0"/>
    <p:restoredTop sz="94660"/>
  </p:normalViewPr>
  <p:slideViewPr>
    <p:cSldViewPr>
      <p:cViewPr varScale="1">
        <p:scale>
          <a:sx n="70" d="100"/>
          <a:sy n="70" d="100"/>
        </p:scale>
        <p:origin x="-11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7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1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63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5918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8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66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81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44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8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4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4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5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4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8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6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84256-8881-4326-835E-2B0B935E370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523A3-EC9D-4808-9370-93D5C0F9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73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Adverb </a:t>
            </a:r>
            <a:r>
              <a:rPr lang="en-US"/>
              <a:t>Clause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0"/>
            <a:ext cx="7315200" cy="1092199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All adverb clauses are subordinate and begin with a subordinating conjunction. Adverb clauses often tell when and where.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32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rmAutofit/>
          </a:bodyPr>
          <a:lstStyle/>
          <a:p>
            <a:r>
              <a:rPr lang="en-US" sz="800" dirty="0"/>
              <a:t>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Where the avalanche had swept downward</a:t>
            </a:r>
            <a:r>
              <a:rPr lang="en-US" sz="3200" dirty="0"/>
              <a:t> the mountain was treeless.</a:t>
            </a:r>
          </a:p>
          <a:p>
            <a:pPr marL="514350" indent="-514350">
              <a:buFont typeface="+mj-lt"/>
              <a:buAutoNum type="alphaUcPeriod"/>
            </a:pP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Where the avalanche had swept downward</a:t>
            </a:r>
            <a:r>
              <a:rPr lang="en-US" sz="3200" dirty="0"/>
              <a:t>, the mountain was treeless.</a:t>
            </a:r>
          </a:p>
          <a:p>
            <a:pPr marL="514350" indent="-514350">
              <a:buFont typeface="+mj-lt"/>
              <a:buAutoNum type="alphaUcPeriod"/>
            </a:pP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Where the avalanche had swept downward</a:t>
            </a:r>
            <a:r>
              <a:rPr lang="en-US" sz="3200" dirty="0"/>
              <a:t>. The mountain was treeless.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02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1"/>
            <a:ext cx="6377940" cy="228600"/>
          </a:xfrm>
        </p:spPr>
        <p:txBody>
          <a:bodyPr>
            <a:normAutofit/>
          </a:bodyPr>
          <a:lstStyle/>
          <a:p>
            <a:r>
              <a:rPr lang="en-US" sz="800" dirty="0"/>
              <a:t>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914400"/>
            <a:ext cx="7955280" cy="53492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>
                <a:solidFill>
                  <a:srgbClr val="FFFF00"/>
                </a:solidFill>
              </a:rPr>
              <a:t>Where the avalanche had swept downward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the mountain was treeless</a:t>
            </a:r>
            <a:r>
              <a:rPr lang="en-US" sz="3200" dirty="0" smtClean="0"/>
              <a:t>.   </a:t>
            </a:r>
            <a:r>
              <a:rPr lang="en-US" sz="3200" b="1" dirty="0" smtClean="0">
                <a:solidFill>
                  <a:srgbClr val="FF0000"/>
                </a:solidFill>
              </a:rPr>
              <a:t>ERROR-COMMA</a:t>
            </a:r>
            <a:endParaRPr lang="en-US" sz="3200" dirty="0"/>
          </a:p>
          <a:p>
            <a:r>
              <a:rPr lang="en-US" sz="3200" b="1" dirty="0">
                <a:solidFill>
                  <a:srgbClr val="FFFF00"/>
                </a:solidFill>
              </a:rPr>
              <a:t>Where the avalanche had swept downward</a:t>
            </a:r>
            <a:r>
              <a:rPr lang="en-US" sz="3200" dirty="0">
                <a:solidFill>
                  <a:srgbClr val="FFFF00"/>
                </a:solidFill>
              </a:rPr>
              <a:t>, </a:t>
            </a:r>
            <a:r>
              <a:rPr lang="en-US" sz="3200" dirty="0"/>
              <a:t>the mountain was treeless. </a:t>
            </a:r>
            <a:r>
              <a:rPr lang="en-US" sz="3200" b="1" dirty="0" smtClean="0">
                <a:solidFill>
                  <a:srgbClr val="FFFF00"/>
                </a:solidFill>
              </a:rPr>
              <a:t>CORRECT- COMMA-</a:t>
            </a:r>
            <a:r>
              <a:rPr lang="en-US" sz="3200" b="1" dirty="0" smtClean="0">
                <a:solidFill>
                  <a:srgbClr val="FFFF00"/>
                </a:solidFill>
              </a:rPr>
              <a:t>introductory cl.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b="1" dirty="0">
                <a:solidFill>
                  <a:srgbClr val="FFFF00"/>
                </a:solidFill>
              </a:rPr>
              <a:t>Where the avalanche had swept downward</a:t>
            </a:r>
            <a:r>
              <a:rPr lang="en-US" sz="3200" dirty="0">
                <a:solidFill>
                  <a:srgbClr val="FFFF00"/>
                </a:solidFill>
              </a:rPr>
              <a:t>. </a:t>
            </a:r>
            <a:r>
              <a:rPr lang="en-US" sz="3200" dirty="0"/>
              <a:t>The mountain was treeless.  </a:t>
            </a:r>
            <a:r>
              <a:rPr lang="en-US" sz="3200" b="1" dirty="0">
                <a:solidFill>
                  <a:srgbClr val="FF0000"/>
                </a:solidFill>
              </a:rPr>
              <a:t>FRAGMENT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79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1"/>
            <a:ext cx="6377940" cy="228600"/>
          </a:xfrm>
        </p:spPr>
        <p:txBody>
          <a:bodyPr>
            <a:normAutofit/>
          </a:bodyPr>
          <a:lstStyle/>
          <a:p>
            <a:r>
              <a:rPr lang="en-US" sz="800" dirty="0" smtClean="0"/>
              <a:t>12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838200"/>
            <a:ext cx="7955280" cy="54254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6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3200" b="1" u="sng" dirty="0"/>
              <a:t>Time:</a:t>
            </a:r>
          </a:p>
          <a:p>
            <a:endParaRPr lang="en-US" sz="3200" b="1" u="sng" dirty="0"/>
          </a:p>
          <a:p>
            <a:endParaRPr lang="en-US" sz="3200" b="1" u="sng" dirty="0"/>
          </a:p>
          <a:p>
            <a:r>
              <a:rPr lang="en-US" sz="3200" b="1" u="sng" dirty="0"/>
              <a:t>Where: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8542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Time:</a:t>
            </a:r>
            <a:endParaRPr lang="en-US" sz="3200" dirty="0"/>
          </a:p>
          <a:p>
            <a:pPr marL="0" indent="0">
              <a:buFontTx/>
              <a:buNone/>
            </a:pPr>
            <a:r>
              <a:rPr lang="en-US" sz="3200" b="1" dirty="0"/>
              <a:t> while, after, before, until, whenever, when, as soon as, as long as, since</a:t>
            </a:r>
          </a:p>
          <a:p>
            <a:pPr marL="0" indent="0">
              <a:buFontTx/>
              <a:buNone/>
            </a:pPr>
            <a:endParaRPr lang="en-US" sz="3200" b="1" dirty="0"/>
          </a:p>
          <a:p>
            <a:pPr marL="0" indent="0">
              <a:buFontTx/>
              <a:buNone/>
            </a:pPr>
            <a:r>
              <a:rPr lang="en-US" sz="3200" dirty="0"/>
              <a:t>    </a:t>
            </a:r>
            <a:r>
              <a:rPr lang="en-US" sz="3200" b="1" u="sng" dirty="0"/>
              <a:t>Where:</a:t>
            </a:r>
            <a:r>
              <a:rPr lang="en-US" sz="3200" dirty="0"/>
              <a:t>		</a:t>
            </a:r>
          </a:p>
          <a:p>
            <a:pPr marL="0" indent="0">
              <a:buFontTx/>
              <a:buNone/>
            </a:pPr>
            <a:r>
              <a:rPr lang="en-US" sz="3200" b="1" dirty="0"/>
              <a:t>   where, wherever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974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2800" dirty="0"/>
              <a:t>Remember that initial (introductory) adverb clauses are set off with a comma.</a:t>
            </a:r>
          </a:p>
          <a:p>
            <a:endParaRPr lang="en-US" dirty="0"/>
          </a:p>
          <a:p>
            <a:r>
              <a:rPr lang="en-US" sz="3200" dirty="0"/>
              <a:t>1. </a:t>
            </a:r>
            <a:r>
              <a:rPr lang="en-US" sz="3200" b="1" dirty="0"/>
              <a:t>The avalanche had swept downward</a:t>
            </a:r>
            <a:r>
              <a:rPr lang="en-US" sz="3200" dirty="0"/>
              <a:t>, and the mountain was treeless</a:t>
            </a:r>
            <a:r>
              <a:rPr lang="en-US" sz="3200" dirty="0" smtClean="0"/>
              <a:t>.       </a:t>
            </a:r>
            <a:r>
              <a:rPr lang="en-US" sz="3200" dirty="0"/>
              <a:t>[where]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05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Remember that initial (introductory) adverb clauses are set off with a comma.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b="1" dirty="0"/>
          </a:p>
          <a:p>
            <a:r>
              <a:rPr lang="en-US" sz="3200" dirty="0"/>
              <a:t>1.</a:t>
            </a:r>
            <a:r>
              <a:rPr lang="en-US" sz="3200" b="1" dirty="0"/>
              <a:t> </a:t>
            </a:r>
            <a:r>
              <a:rPr lang="en-US" sz="3200" b="1" u="sng" dirty="0">
                <a:solidFill>
                  <a:srgbClr val="FFFF00"/>
                </a:solidFill>
              </a:rPr>
              <a:t>Where the avalanche </a:t>
            </a:r>
            <a:r>
              <a:rPr lang="en-US" sz="3200" b="1" dirty="0">
                <a:solidFill>
                  <a:srgbClr val="FFFF00"/>
                </a:solidFill>
              </a:rPr>
              <a:t>had swept </a:t>
            </a:r>
            <a:r>
              <a:rPr lang="en-US" sz="3200" b="1" u="sng" dirty="0">
                <a:solidFill>
                  <a:srgbClr val="FFFF00"/>
                </a:solidFill>
              </a:rPr>
              <a:t>downward</a:t>
            </a:r>
            <a:r>
              <a:rPr lang="en-US" sz="3200" u="sng" dirty="0">
                <a:solidFill>
                  <a:srgbClr val="FFFF00"/>
                </a:solidFill>
              </a:rPr>
              <a:t>, </a:t>
            </a:r>
            <a:r>
              <a:rPr lang="en-US" sz="3200" u="sng" dirty="0"/>
              <a:t>the mountain </a:t>
            </a:r>
            <a:r>
              <a:rPr lang="en-US" sz="3200" dirty="0"/>
              <a:t>was treeless.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77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sz="1800" dirty="0"/>
              <a:t>Remember that initial (introductory) adverb clauses are set off with a comma.</a:t>
            </a:r>
          </a:p>
          <a:p>
            <a:endParaRPr lang="en-US" dirty="0"/>
          </a:p>
          <a:p>
            <a:r>
              <a:rPr lang="en-US" sz="3200" dirty="0"/>
              <a:t>2. </a:t>
            </a:r>
            <a:r>
              <a:rPr lang="en-US" sz="3200" b="1" dirty="0"/>
              <a:t>Steve packed the car, </a:t>
            </a:r>
            <a:r>
              <a:rPr lang="en-US" sz="3200" dirty="0"/>
              <a:t>and the children watered the house plants.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99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Remember that initial (introductory) adverb clauses are set off with a comma.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3200" b="1" dirty="0"/>
              <a:t>2. </a:t>
            </a:r>
            <a:r>
              <a:rPr lang="en-US" sz="3200" b="1" u="sng" dirty="0">
                <a:solidFill>
                  <a:srgbClr val="FFFF00"/>
                </a:solidFill>
              </a:rPr>
              <a:t>While Steve </a:t>
            </a:r>
            <a:r>
              <a:rPr lang="en-US" sz="3200" b="1" dirty="0">
                <a:solidFill>
                  <a:srgbClr val="FFFF00"/>
                </a:solidFill>
              </a:rPr>
              <a:t>packed the </a:t>
            </a:r>
            <a:r>
              <a:rPr lang="en-US" sz="3200" b="1" u="sng" dirty="0">
                <a:solidFill>
                  <a:srgbClr val="FFFF00"/>
                </a:solidFill>
              </a:rPr>
              <a:t>car,</a:t>
            </a:r>
            <a:r>
              <a:rPr lang="en-US" sz="3200" u="sng" dirty="0">
                <a:solidFill>
                  <a:srgbClr val="FFFF00"/>
                </a:solidFill>
              </a:rPr>
              <a:t> </a:t>
            </a:r>
            <a:r>
              <a:rPr lang="en-US" sz="3200" u="sng" dirty="0"/>
              <a:t>the </a:t>
            </a:r>
            <a:r>
              <a:rPr lang="en-US" sz="3200" dirty="0"/>
              <a:t>c</a:t>
            </a:r>
            <a:r>
              <a:rPr lang="en-US" sz="3200" u="sng" dirty="0"/>
              <a:t>hildren </a:t>
            </a:r>
            <a:r>
              <a:rPr lang="en-US" sz="3200" dirty="0"/>
              <a:t>watered the house plants.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40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800" dirty="0"/>
              <a:t>Remember that initial (introductory) adverb clauses are set off with a comma.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3. </a:t>
            </a:r>
            <a:r>
              <a:rPr lang="en-US" sz="3200" b="1" dirty="0"/>
              <a:t>He was entering the shower, </a:t>
            </a:r>
            <a:r>
              <a:rPr lang="en-US" sz="3200" dirty="0"/>
              <a:t>and the phone rang.  </a:t>
            </a:r>
          </a:p>
          <a:p>
            <a:r>
              <a:rPr lang="en-US" sz="3200" dirty="0"/>
              <a:t>    </a:t>
            </a:r>
          </a:p>
          <a:p>
            <a:r>
              <a:rPr lang="en-US" sz="3200" dirty="0"/>
              <a:t>4. </a:t>
            </a:r>
            <a:r>
              <a:rPr lang="en-US" sz="3200" b="1" dirty="0"/>
              <a:t>He would reach for another shrimp, </a:t>
            </a:r>
            <a:r>
              <a:rPr lang="en-US" sz="3200" dirty="0"/>
              <a:t>and his mother would clear her throat. </a:t>
            </a:r>
          </a:p>
        </p:txBody>
      </p:sp>
    </p:spTree>
    <p:extLst>
      <p:ext uri="{BB962C8B-B14F-4D97-AF65-F5344CB8AC3E}">
        <p14:creationId xmlns:p14="http://schemas.microsoft.com/office/powerpoint/2010/main" val="800914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1900" dirty="0"/>
              <a:t>Remember that initial (introductory) adverb clauses are set off with a comma.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3200" dirty="0"/>
              <a:t>3. </a:t>
            </a:r>
            <a:r>
              <a:rPr lang="en-US" sz="3200" b="1" dirty="0">
                <a:solidFill>
                  <a:srgbClr val="FFFF00"/>
                </a:solidFill>
              </a:rPr>
              <a:t>As he was entering the shower,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the phone rang.</a:t>
            </a:r>
          </a:p>
          <a:p>
            <a:pPr marL="0" indent="0">
              <a:lnSpc>
                <a:spcPct val="90000"/>
              </a:lnSpc>
              <a:buNone/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4. </a:t>
            </a:r>
            <a:r>
              <a:rPr lang="en-US" sz="3200" b="1" dirty="0">
                <a:solidFill>
                  <a:srgbClr val="FFFF00"/>
                </a:solidFill>
              </a:rPr>
              <a:t>As soon as he would reach for another shrimp,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his mother would clear her throat.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1414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627</TotalTime>
  <Words>355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Vapor Trail</vt:lpstr>
      <vt:lpstr>Adverb Clause 3</vt:lpstr>
      <vt:lpstr>2</vt:lpstr>
      <vt:lpstr>3</vt:lpstr>
      <vt:lpstr>2</vt:lpstr>
      <vt:lpstr>3</vt:lpstr>
      <vt:lpstr>4</vt:lpstr>
      <vt:lpstr>5</vt:lpstr>
      <vt:lpstr>4</vt:lpstr>
      <vt:lpstr>5</vt:lpstr>
      <vt:lpstr>10</vt:lpstr>
      <vt:lpstr>11</vt:lpstr>
      <vt:lpstr>12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Teacher</dc:creator>
  <cp:lastModifiedBy>Mr Brockman</cp:lastModifiedBy>
  <cp:revision>22</cp:revision>
  <dcterms:created xsi:type="dcterms:W3CDTF">2012-10-20T12:25:29Z</dcterms:created>
  <dcterms:modified xsi:type="dcterms:W3CDTF">2017-08-05T16:47:57Z</dcterms:modified>
</cp:coreProperties>
</file>