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78" d="100"/>
          <a:sy n="78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7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4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83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854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66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1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9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9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1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7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4C471A-8BAB-4C35-B287-156AC5A064F9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4D91-A7EC-413F-9270-39DA6C830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76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Verbal-Participial Phrase 2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Participial phrases begin with verbs ending with </a:t>
            </a:r>
            <a:r>
              <a:rPr lang="en-US" b="1" dirty="0" err="1"/>
              <a:t>ing</a:t>
            </a:r>
            <a:r>
              <a:rPr lang="en-US" b="1" dirty="0"/>
              <a:t>, </a:t>
            </a:r>
            <a:r>
              <a:rPr lang="en-US" dirty="0" err="1"/>
              <a:t>ed</a:t>
            </a:r>
            <a:r>
              <a:rPr lang="en-US" dirty="0"/>
              <a:t>, d, n, 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304800"/>
          </a:xfrm>
        </p:spPr>
        <p:txBody>
          <a:bodyPr/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457201"/>
            <a:ext cx="6711654" cy="5791206"/>
          </a:xfrm>
        </p:spPr>
        <p:txBody>
          <a:bodyPr/>
          <a:lstStyle/>
          <a:p>
            <a:r>
              <a:rPr lang="en-US" sz="3200" b="1" dirty="0"/>
              <a:t>A. Carrying an umbrella </a:t>
            </a:r>
            <a:r>
              <a:rPr lang="en-US" sz="3200" dirty="0"/>
              <a:t>a girl was waiting for a bus.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Error-Comma</a:t>
            </a:r>
            <a:r>
              <a:rPr lang="en-US" sz="3200" dirty="0" smtClean="0"/>
              <a:t>  </a:t>
            </a:r>
            <a:endParaRPr lang="en-US" sz="3200" dirty="0"/>
          </a:p>
          <a:p>
            <a:r>
              <a:rPr lang="en-US" sz="3200" dirty="0"/>
              <a:t>B. A girl was waiting for a bus </a:t>
            </a:r>
            <a:r>
              <a:rPr lang="en-US" sz="3200" b="1" dirty="0"/>
              <a:t>carrying an </a:t>
            </a:r>
            <a:r>
              <a:rPr lang="en-US" sz="3200" b="1" dirty="0" smtClean="0"/>
              <a:t>umbrella.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Error-Dangling Modifier </a:t>
            </a:r>
          </a:p>
          <a:p>
            <a:r>
              <a:rPr lang="en-US" sz="3200" b="1" dirty="0"/>
              <a:t>C. Carrying an umbrella,</a:t>
            </a:r>
            <a:r>
              <a:rPr lang="en-US" sz="3200" dirty="0"/>
              <a:t> a girl was waiting for a bus</a:t>
            </a:r>
            <a:r>
              <a:rPr lang="en-US" sz="3200" dirty="0" smtClean="0"/>
              <a:t>. </a:t>
            </a:r>
            <a:r>
              <a:rPr lang="en-US" sz="3200" b="1" dirty="0" smtClean="0">
                <a:solidFill>
                  <a:srgbClr val="FFFF00"/>
                </a:solidFill>
              </a:rPr>
              <a:t>Correct</a:t>
            </a:r>
            <a:endParaRPr lang="en-US" sz="32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7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3200" b="1" dirty="0"/>
              <a:t>Several planes circled the airport,</a:t>
            </a:r>
            <a:r>
              <a:rPr lang="en-US" sz="3200" dirty="0"/>
              <a:t> and they waited their turns to land.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3200" b="1" u="sng" dirty="0">
                <a:solidFill>
                  <a:srgbClr val="FFFF00"/>
                </a:solidFill>
              </a:rPr>
              <a:t>Circling</a:t>
            </a:r>
            <a:r>
              <a:rPr lang="en-US" sz="3200" b="1" dirty="0">
                <a:solidFill>
                  <a:srgbClr val="FFFF00"/>
                </a:solidFill>
              </a:rPr>
              <a:t> the </a:t>
            </a:r>
            <a:r>
              <a:rPr lang="en-US" sz="3200" b="1" u="sng" dirty="0">
                <a:solidFill>
                  <a:srgbClr val="FFFF00"/>
                </a:solidFill>
              </a:rPr>
              <a:t>airport,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u="sng" dirty="0"/>
              <a:t>several </a:t>
            </a:r>
            <a:r>
              <a:rPr lang="en-US" sz="3200" dirty="0"/>
              <a:t>planes waited their turn to land.</a:t>
            </a:r>
          </a:p>
          <a:p>
            <a:r>
              <a:rPr lang="en-US" sz="3200" dirty="0"/>
              <a:t>Several </a:t>
            </a:r>
            <a:r>
              <a:rPr lang="en-US" sz="3200" u="sng" dirty="0"/>
              <a:t>planes</a:t>
            </a:r>
            <a:r>
              <a:rPr lang="en-US" sz="3200" b="1" u="sng" dirty="0">
                <a:solidFill>
                  <a:srgbClr val="FFFF00"/>
                </a:solidFill>
              </a:rPr>
              <a:t>, circling </a:t>
            </a:r>
            <a:r>
              <a:rPr lang="en-US" sz="3200" b="1" dirty="0">
                <a:solidFill>
                  <a:srgbClr val="FFFF00"/>
                </a:solidFill>
              </a:rPr>
              <a:t>the </a:t>
            </a:r>
            <a:r>
              <a:rPr lang="en-US" sz="3200" b="1" u="sng" dirty="0">
                <a:solidFill>
                  <a:srgbClr val="FFFF00"/>
                </a:solidFill>
              </a:rPr>
              <a:t>airport,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u="sng" dirty="0"/>
              <a:t>waited</a:t>
            </a:r>
            <a:r>
              <a:rPr lang="en-US" sz="3200" dirty="0"/>
              <a:t> their turn to land.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sz="3200" dirty="0"/>
              <a:t>A girl was waiting for a bus, </a:t>
            </a:r>
            <a:r>
              <a:rPr lang="en-US" sz="3200" b="1" dirty="0"/>
              <a:t>and she was carrying an umbrella.</a:t>
            </a:r>
            <a:r>
              <a:rPr lang="en-US" sz="3200" u="sng" dirty="0"/>
              <a:t>  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 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  </a:t>
            </a:r>
            <a:r>
              <a:rPr lang="en-US" sz="3200" b="1" dirty="0"/>
              <a:t>Bob was looking at the snow,</a:t>
            </a:r>
            <a:r>
              <a:rPr lang="en-US" sz="3200" dirty="0"/>
              <a:t> and he saw rabbit tracks.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 </a:t>
            </a:r>
            <a:r>
              <a:rPr lang="en-US" sz="3200" u="sng" dirty="0"/>
              <a:t>girl</a:t>
            </a:r>
            <a:r>
              <a:rPr lang="en-US" sz="3200" b="1" u="sng" dirty="0">
                <a:solidFill>
                  <a:srgbClr val="FFFF00"/>
                </a:solidFill>
              </a:rPr>
              <a:t>, carrying </a:t>
            </a:r>
            <a:r>
              <a:rPr lang="en-US" sz="3200" b="1" dirty="0">
                <a:solidFill>
                  <a:srgbClr val="FFFF00"/>
                </a:solidFill>
              </a:rPr>
              <a:t>an umbre</a:t>
            </a:r>
            <a:r>
              <a:rPr lang="en-US" sz="3200" b="1" u="sng" dirty="0">
                <a:solidFill>
                  <a:srgbClr val="FFFF00"/>
                </a:solidFill>
              </a:rPr>
              <a:t>lla,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u="sng" dirty="0"/>
              <a:t>was </a:t>
            </a:r>
            <a:r>
              <a:rPr lang="en-US" sz="3200" dirty="0"/>
              <a:t>waiting for a bus.</a:t>
            </a:r>
          </a:p>
          <a:p>
            <a:r>
              <a:rPr lang="en-US" sz="3200" b="1" u="sng" dirty="0">
                <a:solidFill>
                  <a:srgbClr val="FFFF00"/>
                </a:solidFill>
              </a:rPr>
              <a:t>Carrying</a:t>
            </a:r>
            <a:r>
              <a:rPr lang="en-US" sz="3200" b="1" dirty="0">
                <a:solidFill>
                  <a:srgbClr val="FFFF00"/>
                </a:solidFill>
              </a:rPr>
              <a:t> an </a:t>
            </a:r>
            <a:r>
              <a:rPr lang="en-US" sz="3200" b="1" u="sng" dirty="0">
                <a:solidFill>
                  <a:srgbClr val="FFFF00"/>
                </a:solidFill>
              </a:rPr>
              <a:t>umbrella,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u="sng" dirty="0"/>
              <a:t>a girl </a:t>
            </a:r>
            <a:r>
              <a:rPr lang="en-US" sz="3200" dirty="0"/>
              <a:t>was waiting for a bus.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r>
              <a:rPr lang="en-US" sz="3200" dirty="0"/>
              <a:t> </a:t>
            </a:r>
            <a:r>
              <a:rPr lang="en-US" sz="3200" u="sng" dirty="0"/>
              <a:t>Bob</a:t>
            </a:r>
            <a:r>
              <a:rPr lang="en-US" sz="3200" u="sng" dirty="0">
                <a:solidFill>
                  <a:srgbClr val="FFFF00"/>
                </a:solidFill>
              </a:rPr>
              <a:t>, </a:t>
            </a:r>
            <a:r>
              <a:rPr lang="en-US" sz="3200" b="1" u="sng" dirty="0">
                <a:solidFill>
                  <a:srgbClr val="FFFF00"/>
                </a:solidFill>
              </a:rPr>
              <a:t>looking </a:t>
            </a:r>
            <a:r>
              <a:rPr lang="en-US" sz="3200" b="1" dirty="0">
                <a:solidFill>
                  <a:srgbClr val="FFFF00"/>
                </a:solidFill>
              </a:rPr>
              <a:t>at the </a:t>
            </a:r>
            <a:r>
              <a:rPr lang="en-US" sz="3200" b="1" u="sng" dirty="0">
                <a:solidFill>
                  <a:srgbClr val="FFFF00"/>
                </a:solidFill>
              </a:rPr>
              <a:t>snow,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u="sng" dirty="0"/>
              <a:t>saw </a:t>
            </a:r>
            <a:r>
              <a:rPr lang="en-US" sz="3200" dirty="0"/>
              <a:t>rabbit tracks.</a:t>
            </a:r>
          </a:p>
          <a:p>
            <a:r>
              <a:rPr lang="en-US" sz="3200" dirty="0"/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Looking</a:t>
            </a:r>
            <a:r>
              <a:rPr lang="en-US" sz="3200" b="1" dirty="0">
                <a:solidFill>
                  <a:srgbClr val="FFFF00"/>
                </a:solidFill>
              </a:rPr>
              <a:t> at the </a:t>
            </a:r>
            <a:r>
              <a:rPr lang="en-US" sz="3200" b="1" u="sng" dirty="0">
                <a:solidFill>
                  <a:srgbClr val="FFFF00"/>
                </a:solidFill>
              </a:rPr>
              <a:t>snow,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u="sng" dirty="0"/>
              <a:t>Bob </a:t>
            </a:r>
            <a:r>
              <a:rPr lang="en-US" sz="3200" dirty="0"/>
              <a:t>saw rabbit tracks.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1"/>
            <a:ext cx="8229600" cy="122238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6324600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en-US" sz="8000" b="1" dirty="0"/>
              <a:t>1. Mrs. Kerns held on to the purse-snatcher,</a:t>
            </a:r>
            <a:r>
              <a:rPr lang="en-US" sz="8000" dirty="0"/>
              <a:t> and she shouted for help.    </a:t>
            </a:r>
            <a:r>
              <a:rPr lang="en-US" sz="8000" b="1" dirty="0"/>
              <a:t>(</a:t>
            </a:r>
            <a:r>
              <a:rPr lang="en-US" sz="8000" b="1" dirty="0" err="1"/>
              <a:t>ing</a:t>
            </a:r>
            <a:r>
              <a:rPr lang="en-US" sz="8000" dirty="0"/>
              <a:t>)</a:t>
            </a:r>
          </a:p>
          <a:p>
            <a:pPr lvl="0">
              <a:buNone/>
            </a:pPr>
            <a:r>
              <a:rPr lang="en-US" sz="8000" dirty="0"/>
              <a:t>2. Mr. Day sued my father, and </a:t>
            </a:r>
            <a:r>
              <a:rPr lang="en-US" sz="8000" b="1" dirty="0"/>
              <a:t>he claimed that the accident was his fault</a:t>
            </a:r>
            <a:r>
              <a:rPr lang="en-US" sz="8000" dirty="0"/>
              <a:t>. </a:t>
            </a:r>
            <a:r>
              <a:rPr lang="en-US" sz="8000" b="1" dirty="0"/>
              <a:t>(</a:t>
            </a:r>
            <a:r>
              <a:rPr lang="en-US" sz="8000" b="1" dirty="0" err="1"/>
              <a:t>ing</a:t>
            </a:r>
            <a:r>
              <a:rPr lang="en-US" sz="8000" dirty="0"/>
              <a:t>)</a:t>
            </a:r>
          </a:p>
          <a:p>
            <a:pPr lvl="0">
              <a:buNone/>
            </a:pPr>
            <a:r>
              <a:rPr lang="en-US" sz="8000" b="1" dirty="0"/>
              <a:t>3. Fred stood at the window,</a:t>
            </a:r>
            <a:r>
              <a:rPr lang="en-US" sz="8000" dirty="0"/>
              <a:t> and he saw the lightning.     </a:t>
            </a:r>
            <a:r>
              <a:rPr lang="en-US" sz="8000" b="1" dirty="0"/>
              <a:t>(</a:t>
            </a:r>
            <a:r>
              <a:rPr lang="en-US" sz="8000" b="1" dirty="0" err="1"/>
              <a:t>ing</a:t>
            </a:r>
            <a:r>
              <a:rPr lang="en-US" sz="8000" b="1" dirty="0"/>
              <a:t>)</a:t>
            </a:r>
            <a:endParaRPr lang="en-US" sz="8000" dirty="0"/>
          </a:p>
          <a:p>
            <a:pPr lvl="0">
              <a:buNone/>
            </a:pPr>
            <a:r>
              <a:rPr lang="en-US" sz="8000" b="1" dirty="0"/>
              <a:t>4. The company expected a strike</a:t>
            </a:r>
            <a:r>
              <a:rPr lang="en-US" sz="8000" u="sng" dirty="0"/>
              <a:t>,</a:t>
            </a:r>
            <a:r>
              <a:rPr lang="en-US" sz="8000" dirty="0"/>
              <a:t> and it bought a large amount of steel.     </a:t>
            </a:r>
            <a:r>
              <a:rPr lang="en-US" sz="8000" b="1" dirty="0"/>
              <a:t>(</a:t>
            </a:r>
            <a:r>
              <a:rPr lang="en-US" sz="8000" b="1" dirty="0" err="1"/>
              <a:t>ing</a:t>
            </a:r>
            <a:r>
              <a:rPr lang="en-US" sz="8000" b="1" dirty="0"/>
              <a:t>)</a:t>
            </a:r>
          </a:p>
          <a:p>
            <a:pPr lvl="0">
              <a:buNone/>
            </a:pPr>
            <a:r>
              <a:rPr lang="en-US" sz="8000" dirty="0"/>
              <a:t>5. We walked along the shore</a:t>
            </a:r>
            <a:r>
              <a:rPr lang="en-US" sz="8000" b="1" dirty="0"/>
              <a:t>, and we looked for a place to swim. (</a:t>
            </a:r>
            <a:r>
              <a:rPr lang="en-US" sz="8000" b="1" dirty="0" err="1"/>
              <a:t>ing</a:t>
            </a:r>
            <a:r>
              <a:rPr lang="en-US" sz="8000" b="1" dirty="0"/>
              <a:t>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7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/>
              <a:t>1. </a:t>
            </a:r>
            <a:r>
              <a:rPr lang="en-US" sz="3200" b="1" u="sng" dirty="0">
                <a:solidFill>
                  <a:srgbClr val="FFFF00"/>
                </a:solidFill>
              </a:rPr>
              <a:t>Holding</a:t>
            </a:r>
            <a:r>
              <a:rPr lang="en-US" sz="3200" b="1" dirty="0">
                <a:solidFill>
                  <a:srgbClr val="FFFF00"/>
                </a:solidFill>
              </a:rPr>
              <a:t> on to the </a:t>
            </a:r>
            <a:r>
              <a:rPr lang="en-US" sz="3200" b="1" u="sng" dirty="0">
                <a:solidFill>
                  <a:srgbClr val="FFFF00"/>
                </a:solidFill>
              </a:rPr>
              <a:t>purse-snatcher, </a:t>
            </a:r>
            <a:r>
              <a:rPr lang="en-US" sz="3200" u="sng" dirty="0"/>
              <a:t>Mrs. </a:t>
            </a:r>
            <a:r>
              <a:rPr lang="en-US" sz="3200" dirty="0"/>
              <a:t>Kern shouted for help.</a:t>
            </a:r>
          </a:p>
          <a:p>
            <a:pPr>
              <a:buNone/>
            </a:pPr>
            <a:r>
              <a:rPr lang="en-US" sz="3200" dirty="0"/>
              <a:t>    Mrs. </a:t>
            </a:r>
            <a:r>
              <a:rPr lang="en-US" sz="3200" u="sng" dirty="0"/>
              <a:t>Kern</a:t>
            </a:r>
            <a:r>
              <a:rPr lang="en-US" sz="3200" b="1" u="sng" dirty="0">
                <a:solidFill>
                  <a:srgbClr val="FFFF00"/>
                </a:solidFill>
              </a:rPr>
              <a:t>, holding </a:t>
            </a:r>
            <a:r>
              <a:rPr lang="en-US" sz="3200" b="1" dirty="0">
                <a:solidFill>
                  <a:srgbClr val="FFFF00"/>
                </a:solidFill>
              </a:rPr>
              <a:t>on to the </a:t>
            </a:r>
            <a:r>
              <a:rPr lang="en-US" sz="3200" b="1" u="sng" dirty="0">
                <a:solidFill>
                  <a:srgbClr val="FFFF00"/>
                </a:solidFill>
              </a:rPr>
              <a:t>purse-snatcher, </a:t>
            </a:r>
            <a:r>
              <a:rPr lang="en-US" sz="3200" u="sng" dirty="0"/>
              <a:t>shouted</a:t>
            </a:r>
            <a:r>
              <a:rPr lang="en-US" sz="3200" dirty="0"/>
              <a:t> for help.</a:t>
            </a:r>
          </a:p>
          <a:p>
            <a:pPr>
              <a:buNone/>
            </a:pPr>
            <a:r>
              <a:rPr lang="en-US" sz="3200" dirty="0"/>
              <a:t>2. Mr. Day sued my </a:t>
            </a:r>
            <a:r>
              <a:rPr lang="en-US" sz="3200" u="sng" dirty="0"/>
              <a:t>father</a:t>
            </a:r>
            <a:r>
              <a:rPr lang="en-US" sz="3200" b="1" u="sng" dirty="0">
                <a:solidFill>
                  <a:srgbClr val="FFFF00"/>
                </a:solidFill>
              </a:rPr>
              <a:t>, claiming </a:t>
            </a:r>
            <a:r>
              <a:rPr lang="en-US" sz="3200" b="1" dirty="0">
                <a:solidFill>
                  <a:srgbClr val="FFFF00"/>
                </a:solidFill>
              </a:rPr>
              <a:t>that the accident was his fault.</a:t>
            </a:r>
          </a:p>
          <a:p>
            <a:pPr>
              <a:buNone/>
            </a:pPr>
            <a:r>
              <a:rPr lang="en-US" sz="3200" b="1" dirty="0"/>
              <a:t>3. </a:t>
            </a:r>
            <a:r>
              <a:rPr lang="en-US" sz="3200" b="1" u="sng" dirty="0">
                <a:solidFill>
                  <a:srgbClr val="FFFF00"/>
                </a:solidFill>
              </a:rPr>
              <a:t>Standing</a:t>
            </a:r>
            <a:r>
              <a:rPr lang="en-US" sz="3200" b="1" dirty="0">
                <a:solidFill>
                  <a:srgbClr val="FFFF00"/>
                </a:solidFill>
              </a:rPr>
              <a:t> at the </a:t>
            </a:r>
            <a:r>
              <a:rPr lang="en-US" sz="3200" b="1" u="sng" dirty="0">
                <a:solidFill>
                  <a:srgbClr val="FFFF00"/>
                </a:solidFill>
              </a:rPr>
              <a:t>window, </a:t>
            </a:r>
            <a:r>
              <a:rPr lang="en-US" sz="3200" u="sng" dirty="0"/>
              <a:t>Fred </a:t>
            </a:r>
            <a:r>
              <a:rPr lang="en-US" sz="3200" dirty="0"/>
              <a:t>saw the lightning strike.</a:t>
            </a:r>
          </a:p>
          <a:p>
            <a:pPr>
              <a:buNone/>
            </a:pPr>
            <a:r>
              <a:rPr lang="en-US" sz="3200" dirty="0"/>
              <a:t>     </a:t>
            </a:r>
            <a:r>
              <a:rPr lang="en-US" sz="3200" u="sng" dirty="0"/>
              <a:t>Fred</a:t>
            </a:r>
            <a:r>
              <a:rPr lang="en-US" sz="3200" b="1" u="sng" dirty="0">
                <a:solidFill>
                  <a:srgbClr val="FFFF00"/>
                </a:solidFill>
              </a:rPr>
              <a:t>, standing </a:t>
            </a:r>
            <a:r>
              <a:rPr lang="en-US" sz="3200" b="1" dirty="0">
                <a:solidFill>
                  <a:srgbClr val="FFFF00"/>
                </a:solidFill>
              </a:rPr>
              <a:t>at the </a:t>
            </a:r>
            <a:r>
              <a:rPr lang="en-US" sz="3200" b="1" u="sng" dirty="0">
                <a:solidFill>
                  <a:srgbClr val="FFFF00"/>
                </a:solidFill>
              </a:rPr>
              <a:t>window, </a:t>
            </a:r>
            <a:r>
              <a:rPr lang="en-US" sz="3200" u="sng" dirty="0"/>
              <a:t>saw </a:t>
            </a:r>
            <a:r>
              <a:rPr lang="en-US" sz="3200" dirty="0"/>
              <a:t>the lightning strike.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4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5438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4.  </a:t>
            </a:r>
            <a:r>
              <a:rPr lang="en-US" sz="3200" b="1" u="sng" dirty="0">
                <a:solidFill>
                  <a:srgbClr val="FFFF00"/>
                </a:solidFill>
              </a:rPr>
              <a:t>Expecting</a:t>
            </a:r>
            <a:r>
              <a:rPr lang="en-US" sz="3200" b="1" dirty="0">
                <a:solidFill>
                  <a:srgbClr val="FFFF00"/>
                </a:solidFill>
              </a:rPr>
              <a:t> a </a:t>
            </a:r>
            <a:r>
              <a:rPr lang="en-US" sz="3200" b="1" u="sng" dirty="0">
                <a:solidFill>
                  <a:srgbClr val="FFFF00"/>
                </a:solidFill>
              </a:rPr>
              <a:t>strike, </a:t>
            </a:r>
            <a:r>
              <a:rPr lang="en-US" sz="3200" u="sng" dirty="0"/>
              <a:t>the </a:t>
            </a:r>
            <a:r>
              <a:rPr lang="en-US" sz="3200" dirty="0"/>
              <a:t>company bought a large amount of steel</a:t>
            </a:r>
          </a:p>
          <a:p>
            <a:r>
              <a:rPr lang="en-US" sz="3200" dirty="0"/>
              <a:t> </a:t>
            </a:r>
            <a:r>
              <a:rPr lang="en-US" sz="3200" u="sng" dirty="0"/>
              <a:t>The company</a:t>
            </a:r>
            <a:r>
              <a:rPr lang="en-US" sz="3200" b="1" u="sng" dirty="0">
                <a:solidFill>
                  <a:srgbClr val="FFFF00"/>
                </a:solidFill>
              </a:rPr>
              <a:t>, expecting a strike, </a:t>
            </a:r>
            <a:r>
              <a:rPr lang="en-US" sz="3200" u="sng" dirty="0"/>
              <a:t>bought </a:t>
            </a:r>
            <a:r>
              <a:rPr lang="en-US" sz="3200" dirty="0"/>
              <a:t>a large amount of steel.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5. We walked along the shore</a:t>
            </a:r>
            <a:r>
              <a:rPr lang="en-US" sz="3200" b="1" u="sng" dirty="0">
                <a:solidFill>
                  <a:srgbClr val="FFFF00"/>
                </a:solidFill>
              </a:rPr>
              <a:t>, looking </a:t>
            </a:r>
            <a:r>
              <a:rPr lang="en-US" sz="3200" b="1" dirty="0">
                <a:solidFill>
                  <a:srgbClr val="FFFF00"/>
                </a:solidFill>
              </a:rPr>
              <a:t>for a 	place to </a:t>
            </a:r>
            <a:r>
              <a:rPr lang="en-US" sz="3200" b="1" u="sng" dirty="0">
                <a:solidFill>
                  <a:srgbClr val="FFFF00"/>
                </a:solidFill>
              </a:rPr>
              <a:t>swim.</a:t>
            </a:r>
          </a:p>
          <a:p>
            <a:r>
              <a:rPr lang="en-US" sz="3200" dirty="0"/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Looking</a:t>
            </a:r>
            <a:r>
              <a:rPr lang="en-US" sz="3200" b="1" dirty="0">
                <a:solidFill>
                  <a:srgbClr val="FFFF00"/>
                </a:solidFill>
              </a:rPr>
              <a:t> for a place to </a:t>
            </a:r>
            <a:r>
              <a:rPr lang="en-US" sz="3200" b="1" u="sng" dirty="0">
                <a:solidFill>
                  <a:srgbClr val="FFFF00"/>
                </a:solidFill>
              </a:rPr>
              <a:t>swim, </a:t>
            </a:r>
            <a:r>
              <a:rPr lang="en-US" sz="3200" u="sng" dirty="0"/>
              <a:t>we </a:t>
            </a:r>
            <a:r>
              <a:rPr lang="en-US" sz="3200" dirty="0"/>
              <a:t>walked along 	the shore.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9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228600"/>
          </a:xfrm>
        </p:spPr>
        <p:txBody>
          <a:bodyPr/>
          <a:lstStyle/>
          <a:p>
            <a:r>
              <a:rPr lang="en-US" sz="800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533401"/>
            <a:ext cx="6944700" cy="5715006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/>
              <a:t>A. Carrying an umbrella </a:t>
            </a:r>
            <a:r>
              <a:rPr lang="en-US" sz="3200" dirty="0"/>
              <a:t>a girl was waiting for a bus.</a:t>
            </a:r>
          </a:p>
          <a:p>
            <a:endParaRPr lang="en-US" sz="3200" dirty="0"/>
          </a:p>
          <a:p>
            <a:r>
              <a:rPr lang="en-US" sz="3200" dirty="0"/>
              <a:t>B. A girl was waiting for a bus </a:t>
            </a:r>
            <a:r>
              <a:rPr lang="en-US" sz="3200" b="1" dirty="0"/>
              <a:t>carrying an umbrella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r>
              <a:rPr lang="en-US" sz="3200" b="1" dirty="0"/>
              <a:t>C. Carrying an umbrella,</a:t>
            </a:r>
            <a:r>
              <a:rPr lang="en-US" sz="3200" dirty="0"/>
              <a:t> a girl was waiting for a bus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85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684</TotalTime>
  <Words>404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Verbal-Participial Phrase 2 </vt:lpstr>
      <vt:lpstr>1</vt:lpstr>
      <vt:lpstr>1</vt:lpstr>
      <vt:lpstr>2</vt:lpstr>
      <vt:lpstr>2</vt:lpstr>
      <vt:lpstr>6</vt:lpstr>
      <vt:lpstr>7</vt:lpstr>
      <vt:lpstr>8</vt:lpstr>
      <vt:lpstr>9</vt:lpstr>
      <vt:lpstr>10</vt:lpstr>
    </vt:vector>
  </TitlesOfParts>
  <Company>PVHS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Brockman</dc:creator>
  <cp:lastModifiedBy>Mr Brockman</cp:lastModifiedBy>
  <cp:revision>35</cp:revision>
  <cp:lastPrinted>2015-08-28T16:01:26Z</cp:lastPrinted>
  <dcterms:created xsi:type="dcterms:W3CDTF">2010-11-12T00:51:26Z</dcterms:created>
  <dcterms:modified xsi:type="dcterms:W3CDTF">2017-08-05T16:11:15Z</dcterms:modified>
</cp:coreProperties>
</file>