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70" r:id="rId6"/>
    <p:sldId id="262" r:id="rId7"/>
    <p:sldId id="259" r:id="rId8"/>
    <p:sldId id="269" r:id="rId9"/>
    <p:sldId id="266" r:id="rId10"/>
    <p:sldId id="271" r:id="rId11"/>
    <p:sldId id="26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70" d="100"/>
          <a:sy n="70" d="100"/>
        </p:scale>
        <p:origin x="-11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CDD40-F762-4C35-83CE-AFE498326C8E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7053C-0AE0-4EF3-B250-851D8D4C6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42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7053C-0AE0-4EF3-B250-851D8D4C62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2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6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8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26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33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7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1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2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CC10F-FFBC-4B1E-BA32-476A6D3072A9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F9AC-4E1B-45BC-B671-E701AF244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15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ADVERB CLAUSES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0"/>
            <a:ext cx="7315200" cy="1168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adverb clauses are subordinate and begin with a subordinating conjunction. Adverb clauses often tell </a:t>
            </a:r>
            <a:r>
              <a:rPr lang="en-US" b="1" dirty="0"/>
              <a:t>under what condition and</a:t>
            </a:r>
            <a:r>
              <a:rPr lang="en-US" b="1" u="sng" dirty="0"/>
              <a:t> </a:t>
            </a:r>
            <a:r>
              <a:rPr lang="en-US" b="1" dirty="0"/>
              <a:t>Cause—Effect, Reason or Result, Why: </a:t>
            </a:r>
          </a:p>
        </p:txBody>
      </p:sp>
    </p:spTree>
    <p:extLst>
      <p:ext uri="{BB962C8B-B14F-4D97-AF65-F5344CB8AC3E}">
        <p14:creationId xmlns:p14="http://schemas.microsoft.com/office/powerpoint/2010/main" val="425691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609600"/>
            <a:ext cx="7955280" cy="5654040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.  A. Jim insisted on changing the tire. 	</a:t>
            </a:r>
            <a:r>
              <a:rPr lang="en-US" sz="3200" b="1" dirty="0"/>
              <a:t>Even though he had on his best suit. </a:t>
            </a:r>
          </a:p>
          <a:p>
            <a:r>
              <a:rPr lang="en-US" sz="3200" b="1" dirty="0"/>
              <a:t>      B. Even though Jim had on his best 	suit.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dirty="0"/>
              <a:t>C. </a:t>
            </a:r>
            <a:r>
              <a:rPr lang="en-US" sz="3200" b="1" dirty="0"/>
              <a:t>Even though Jim had on his best 	suit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b="1" dirty="0"/>
              <a:t> D. Even though Jim had on his best 	suit,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b="1" dirty="0"/>
              <a:t>E. Even though, Jim had on his best 	suit, </a:t>
            </a:r>
            <a:r>
              <a:rPr lang="en-US" sz="3200" dirty="0"/>
              <a:t>he insisted on changing the tire.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1.  A. Jim </a:t>
            </a:r>
            <a:r>
              <a:rPr lang="en-US" sz="3200" dirty="0">
                <a:solidFill>
                  <a:srgbClr val="FFFF00"/>
                </a:solidFill>
              </a:rPr>
              <a:t>insisted on changing the tire. 	</a:t>
            </a:r>
            <a:r>
              <a:rPr lang="en-US" sz="3200" b="1" dirty="0">
                <a:solidFill>
                  <a:srgbClr val="FFFF00"/>
                </a:solidFill>
              </a:rPr>
              <a:t>Even though he had on his best suit.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</a:rPr>
              <a:t>ERROR-FRAGMENT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/>
              <a:t>      B. </a:t>
            </a:r>
            <a:r>
              <a:rPr lang="en-US" sz="3200" b="1" dirty="0">
                <a:solidFill>
                  <a:srgbClr val="FFFF00"/>
                </a:solidFill>
              </a:rPr>
              <a:t>Even though Jim had on his best 	suit. </a:t>
            </a:r>
            <a:r>
              <a:rPr lang="en-US" sz="3200" dirty="0"/>
              <a:t>He insisted on changing the tire.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</a:rPr>
              <a:t>ERROR-FRAGMENT</a:t>
            </a: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C. </a:t>
            </a:r>
            <a:r>
              <a:rPr lang="en-US" sz="3200" b="1" dirty="0">
                <a:solidFill>
                  <a:srgbClr val="FFFF00"/>
                </a:solidFill>
              </a:rPr>
              <a:t>Even though Jim had on his best </a:t>
            </a:r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>
                <a:solidFill>
                  <a:srgbClr val="FFFF00"/>
                </a:solidFill>
              </a:rPr>
              <a:t>suit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ERROR-COMMA </a:t>
            </a:r>
            <a:endParaRPr lang="en-US" sz="3200" b="1" dirty="0">
              <a:solidFill>
                <a:srgbClr val="FF0000"/>
              </a:solidFill>
            </a:endParaRPr>
          </a:p>
          <a:p>
            <a:pPr lvl="1"/>
            <a:r>
              <a:rPr lang="en-US" sz="3200" b="1" dirty="0"/>
              <a:t> D. </a:t>
            </a:r>
            <a:r>
              <a:rPr lang="en-US" sz="3200" b="1" dirty="0">
                <a:solidFill>
                  <a:srgbClr val="FFFF00"/>
                </a:solidFill>
              </a:rPr>
              <a:t>Even though Jim had on his best 	suit,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CORRECT-COMMA</a:t>
            </a:r>
            <a:endParaRPr lang="en-US" sz="3200" b="1" dirty="0">
              <a:solidFill>
                <a:srgbClr val="FFFF00"/>
              </a:solidFill>
            </a:endParaRPr>
          </a:p>
          <a:p>
            <a:pPr lvl="1"/>
            <a:r>
              <a:rPr lang="en-US" sz="3200" b="1" dirty="0"/>
              <a:t>E. </a:t>
            </a:r>
            <a:r>
              <a:rPr lang="en-US" sz="3200" b="1" dirty="0">
                <a:solidFill>
                  <a:srgbClr val="FFFF00"/>
                </a:solidFill>
              </a:rPr>
              <a:t>Even though, Jim had on his best 	suit, </a:t>
            </a:r>
            <a:r>
              <a:rPr lang="en-US" sz="3200" dirty="0"/>
              <a:t>he insisted on changing the tire.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ERROR-COMMA </a:t>
            </a:r>
            <a:r>
              <a:rPr lang="en-US" sz="3200" b="1" dirty="0">
                <a:solidFill>
                  <a:srgbClr val="FF0000"/>
                </a:solidFill>
              </a:rPr>
              <a:t>ERROR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8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515100" cy="228600"/>
          </a:xfrm>
        </p:spPr>
        <p:txBody>
          <a:bodyPr>
            <a:normAutofit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066800"/>
            <a:ext cx="7955280" cy="5196840"/>
          </a:xfrm>
        </p:spPr>
        <p:txBody>
          <a:bodyPr/>
          <a:lstStyle/>
          <a:p>
            <a:endParaRPr lang="en-US" sz="2000" dirty="0"/>
          </a:p>
          <a:p>
            <a:r>
              <a:rPr lang="en-US" sz="2800" dirty="0"/>
              <a:t>Through the Tunnel</a:t>
            </a:r>
            <a:endParaRPr lang="en-US" sz="2800" dirty="0"/>
          </a:p>
          <a:p>
            <a:r>
              <a:rPr lang="en-US" sz="3200" b="1" dirty="0">
                <a:solidFill>
                  <a:srgbClr val="FFFF00"/>
                </a:solidFill>
              </a:rPr>
              <a:t>As Jerry plays by himself, </a:t>
            </a:r>
            <a:r>
              <a:rPr lang="en-US" sz="3200" dirty="0"/>
              <a:t>swimming and diving in the wild rocky bay, he spies a group of older boys on the cliff above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0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 </a:t>
            </a:r>
            <a:r>
              <a:rPr lang="en-US" sz="3200" b="1" u="sng" dirty="0"/>
              <a:t>Under what</a:t>
            </a:r>
            <a:r>
              <a:rPr lang="en-US" sz="3200" u="sng" dirty="0"/>
              <a:t> </a:t>
            </a:r>
            <a:r>
              <a:rPr lang="en-US" sz="3200" b="1" u="sng" dirty="0"/>
              <a:t>Condition: </a:t>
            </a:r>
          </a:p>
          <a:p>
            <a:pPr marL="0" indent="0">
              <a:buFontTx/>
              <a:buNone/>
            </a:pPr>
            <a:r>
              <a:rPr lang="en-US" sz="3200" b="1" dirty="0"/>
              <a:t>     if, as if, even if, unless, </a:t>
            </a:r>
          </a:p>
          <a:p>
            <a:pPr marL="0" indent="0">
              <a:buFontTx/>
              <a:buNone/>
            </a:pPr>
            <a:r>
              <a:rPr lang="en-US" sz="3200" b="1" dirty="0"/>
              <a:t>    though, as though, although, even though</a:t>
            </a:r>
          </a:p>
          <a:p>
            <a:pPr marL="0" indent="0">
              <a:buFontTx/>
              <a:buNone/>
            </a:pPr>
            <a:endParaRPr lang="en-US" sz="3200" b="1" dirty="0"/>
          </a:p>
          <a:p>
            <a:pPr marL="0" indent="0">
              <a:buFontTx/>
              <a:buNone/>
            </a:pPr>
            <a:r>
              <a:rPr lang="en-US" sz="3200" b="1" u="sng" dirty="0"/>
              <a:t>Cause—Effect,</a:t>
            </a:r>
            <a:r>
              <a:rPr lang="en-US" sz="3200" u="sng" dirty="0"/>
              <a:t> </a:t>
            </a:r>
            <a:r>
              <a:rPr lang="en-US" sz="3200" b="1" u="sng" dirty="0"/>
              <a:t>Reason or Result, Why: </a:t>
            </a:r>
            <a:r>
              <a:rPr lang="en-US" sz="3200" dirty="0"/>
              <a:t>	</a:t>
            </a:r>
          </a:p>
          <a:p>
            <a:pPr marL="0" indent="0">
              <a:buFontTx/>
              <a:buNone/>
            </a:pPr>
            <a:r>
              <a:rPr lang="en-US" sz="3200" b="1" dirty="0"/>
              <a:t>  because, as, since, so that, in order that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9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sz="3200" dirty="0"/>
              <a:t>The dog won’t eat, </a:t>
            </a:r>
            <a:r>
              <a:rPr lang="en-US" sz="3200" b="1" dirty="0"/>
              <a:t>and he seems to be hungry.      </a:t>
            </a:r>
            <a:r>
              <a:rPr lang="en-US" sz="3200" dirty="0"/>
              <a:t>(Condition)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2.   </a:t>
            </a:r>
            <a:r>
              <a:rPr lang="en-US" sz="3200" b="1" dirty="0"/>
              <a:t>Marie had not slept in twenty-four hours</a:t>
            </a:r>
            <a:r>
              <a:rPr lang="en-US" sz="3200" dirty="0"/>
              <a:t>, and she made several mistakes in 	arithmetic.   (Cause—Effect)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3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/>
              <a:t>Remember that initial (introductory) adverb clauses are set off with a comma.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1. The dog won’t </a:t>
            </a:r>
            <a:r>
              <a:rPr lang="en-US" sz="2800" u="sng" dirty="0"/>
              <a:t>eat</a:t>
            </a:r>
            <a:r>
              <a:rPr lang="en-US" sz="2800" b="1" u="sng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although </a:t>
            </a:r>
            <a:r>
              <a:rPr lang="en-US" sz="2800" b="1" dirty="0">
                <a:solidFill>
                  <a:srgbClr val="FFFF00"/>
                </a:solidFill>
              </a:rPr>
              <a:t>he seems to be </a:t>
            </a:r>
            <a:r>
              <a:rPr lang="en-US" sz="2800" b="1" u="sng" dirty="0">
                <a:solidFill>
                  <a:srgbClr val="FFFF00"/>
                </a:solidFill>
              </a:rPr>
              <a:t>hungry</a:t>
            </a:r>
            <a:r>
              <a:rPr lang="en-US" sz="2800" u="sng" dirty="0">
                <a:solidFill>
                  <a:srgbClr val="FFFF00"/>
                </a:solidFill>
              </a:rPr>
              <a:t>. </a:t>
            </a:r>
          </a:p>
          <a:p>
            <a:r>
              <a:rPr lang="en-US" sz="2800" b="1" u="sng" dirty="0">
                <a:solidFill>
                  <a:srgbClr val="FFFF00"/>
                </a:solidFill>
              </a:rPr>
              <a:t>Although he </a:t>
            </a:r>
            <a:r>
              <a:rPr lang="en-US" sz="2800" b="1" dirty="0">
                <a:solidFill>
                  <a:srgbClr val="FFFF00"/>
                </a:solidFill>
              </a:rPr>
              <a:t>seems to be </a:t>
            </a:r>
            <a:r>
              <a:rPr lang="en-US" sz="2800" b="1" u="sng" dirty="0">
                <a:solidFill>
                  <a:srgbClr val="FFFF00"/>
                </a:solidFill>
              </a:rPr>
              <a:t>hungry</a:t>
            </a:r>
            <a:r>
              <a:rPr lang="en-US" sz="2800" u="sng" dirty="0">
                <a:solidFill>
                  <a:srgbClr val="FFFF00"/>
                </a:solidFill>
              </a:rPr>
              <a:t>, </a:t>
            </a:r>
            <a:r>
              <a:rPr lang="en-US" sz="2800" u="sng" dirty="0"/>
              <a:t>the </a:t>
            </a:r>
            <a:r>
              <a:rPr lang="en-US" sz="2800" dirty="0"/>
              <a:t>dog won’t eat</a:t>
            </a:r>
          </a:p>
          <a:p>
            <a:r>
              <a:rPr lang="en-US" sz="2800" dirty="0"/>
              <a:t>2. </a:t>
            </a:r>
            <a:r>
              <a:rPr lang="en-US" sz="2800" b="1" u="sng" dirty="0">
                <a:solidFill>
                  <a:srgbClr val="FFFF00"/>
                </a:solidFill>
              </a:rPr>
              <a:t>Because Marie </a:t>
            </a:r>
            <a:r>
              <a:rPr lang="en-US" sz="2800" b="1" dirty="0">
                <a:solidFill>
                  <a:srgbClr val="FFFF00"/>
                </a:solidFill>
              </a:rPr>
              <a:t>had not slept in twenty-four </a:t>
            </a:r>
            <a:r>
              <a:rPr lang="en-US" sz="2800" b="1" u="sng" dirty="0">
                <a:solidFill>
                  <a:srgbClr val="FFFF00"/>
                </a:solidFill>
              </a:rPr>
              <a:t>hours, </a:t>
            </a:r>
            <a:r>
              <a:rPr lang="en-US" sz="2800" u="sng" dirty="0"/>
              <a:t>she </a:t>
            </a:r>
            <a:r>
              <a:rPr lang="en-US" sz="2800" dirty="0"/>
              <a:t>made several mistakes in arithmetic.</a:t>
            </a:r>
          </a:p>
          <a:p>
            <a:r>
              <a:rPr lang="en-US" sz="2800" dirty="0"/>
              <a:t>Marie made several mistakes in </a:t>
            </a:r>
            <a:r>
              <a:rPr lang="en-US" sz="2800" u="sng" dirty="0"/>
              <a:t>arithmetic </a:t>
            </a:r>
            <a:r>
              <a:rPr lang="en-US" sz="2800" b="1" u="sng" dirty="0">
                <a:solidFill>
                  <a:srgbClr val="FFFF00"/>
                </a:solidFill>
              </a:rPr>
              <a:t>because </a:t>
            </a:r>
            <a:r>
              <a:rPr lang="en-US" sz="2800" b="1" dirty="0">
                <a:solidFill>
                  <a:srgbClr val="FFFF00"/>
                </a:solidFill>
              </a:rPr>
              <a:t>she had not slept in twenty-four </a:t>
            </a:r>
            <a:r>
              <a:rPr lang="en-US" sz="2800" b="1" u="sng" dirty="0" smtClean="0">
                <a:solidFill>
                  <a:srgbClr val="FFFF00"/>
                </a:solidFill>
              </a:rPr>
              <a:t>hours</a:t>
            </a:r>
            <a:r>
              <a:rPr lang="en-US" sz="2800" b="1" u="sng" dirty="0">
                <a:solidFill>
                  <a:srgbClr val="FFFF00"/>
                </a:solidFill>
              </a:rPr>
              <a:t>.</a:t>
            </a:r>
            <a:endParaRPr lang="en-US" sz="2800" u="sng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1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1"/>
            <a:ext cx="6377940" cy="228600"/>
          </a:xfrm>
        </p:spPr>
        <p:txBody>
          <a:bodyPr>
            <a:norm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762000"/>
            <a:ext cx="7955280" cy="5501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Remember that initial (introductory) adverb clauses are set off with a comma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3200" dirty="0"/>
              <a:t>3.  </a:t>
            </a:r>
            <a:r>
              <a:rPr lang="en-US" sz="3200" b="1" dirty="0"/>
              <a:t>Veal is not  my favorite meat. </a:t>
            </a:r>
            <a:r>
              <a:rPr lang="en-US" sz="3200" dirty="0"/>
              <a:t>I sometimes eat it.    (Condition)</a:t>
            </a:r>
          </a:p>
          <a:p>
            <a:pPr marL="0" indent="0">
              <a:buNone/>
            </a:pPr>
            <a:r>
              <a:rPr lang="en-US" sz="3200" dirty="0"/>
              <a:t>4. Skippy hid under the sofa,</a:t>
            </a:r>
            <a:r>
              <a:rPr lang="en-US" sz="3200" b="1" dirty="0"/>
              <a:t> and  he was afraid of the storm.  </a:t>
            </a:r>
            <a:r>
              <a:rPr lang="en-US" sz="3200" dirty="0"/>
              <a:t>(Cause—Effect)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/>
              <a:t>Remember that initial (introductory) adverb clauses are set off with a comma.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/>
              <a:t>3. </a:t>
            </a:r>
            <a:r>
              <a:rPr lang="en-US" sz="3500" b="1" u="sng" dirty="0">
                <a:solidFill>
                  <a:srgbClr val="FFFF00"/>
                </a:solidFill>
              </a:rPr>
              <a:t>Although veal </a:t>
            </a:r>
            <a:r>
              <a:rPr lang="en-US" sz="3500" b="1" dirty="0">
                <a:solidFill>
                  <a:srgbClr val="FFFF00"/>
                </a:solidFill>
              </a:rPr>
              <a:t>is not my favorite </a:t>
            </a:r>
            <a:r>
              <a:rPr lang="en-US" sz="3500" b="1" u="sng" dirty="0">
                <a:solidFill>
                  <a:srgbClr val="FFFF00"/>
                </a:solidFill>
              </a:rPr>
              <a:t>meat, </a:t>
            </a:r>
            <a:r>
              <a:rPr lang="en-US" sz="3500" u="sng" dirty="0">
                <a:solidFill>
                  <a:srgbClr val="FFFF00"/>
                </a:solidFill>
              </a:rPr>
              <a:t>I </a:t>
            </a:r>
            <a:r>
              <a:rPr lang="en-US" sz="3500" dirty="0"/>
              <a:t>sometimes eat it.</a:t>
            </a:r>
            <a:r>
              <a:rPr lang="en-US" sz="3500" b="1" dirty="0"/>
              <a:t>   </a:t>
            </a:r>
            <a:r>
              <a:rPr lang="en-US" sz="3500" dirty="0"/>
              <a:t>(Condition)</a:t>
            </a:r>
          </a:p>
          <a:p>
            <a:r>
              <a:rPr lang="en-US" sz="3500" dirty="0"/>
              <a:t>I sometimes eat </a:t>
            </a:r>
            <a:r>
              <a:rPr lang="en-US" sz="3500" u="sng" dirty="0"/>
              <a:t>veal</a:t>
            </a:r>
            <a:r>
              <a:rPr lang="en-US" sz="3500" u="sng" dirty="0">
                <a:solidFill>
                  <a:srgbClr val="FFFF00"/>
                </a:solidFill>
              </a:rPr>
              <a:t> </a:t>
            </a:r>
            <a:r>
              <a:rPr lang="en-US" sz="3500" b="1" u="sng" dirty="0">
                <a:solidFill>
                  <a:srgbClr val="FFFF00"/>
                </a:solidFill>
              </a:rPr>
              <a:t>although </a:t>
            </a:r>
            <a:r>
              <a:rPr lang="en-US" sz="3500" b="1" dirty="0">
                <a:solidFill>
                  <a:srgbClr val="FFFF00"/>
                </a:solidFill>
              </a:rPr>
              <a:t>it is not my favorite </a:t>
            </a:r>
            <a:r>
              <a:rPr lang="en-US" sz="3500" b="1" u="sng" dirty="0">
                <a:solidFill>
                  <a:srgbClr val="FFFF00"/>
                </a:solidFill>
              </a:rPr>
              <a:t>meat</a:t>
            </a:r>
            <a:r>
              <a:rPr lang="en-US" sz="3500" u="sng" dirty="0">
                <a:solidFill>
                  <a:srgbClr val="FFFF00"/>
                </a:solidFill>
              </a:rPr>
              <a:t>.</a:t>
            </a:r>
          </a:p>
          <a:p>
            <a:endParaRPr lang="en-US" sz="3500" dirty="0"/>
          </a:p>
          <a:p>
            <a:r>
              <a:rPr lang="en-US" sz="3500" b="1" dirty="0"/>
              <a:t>4</a:t>
            </a:r>
            <a:r>
              <a:rPr lang="en-US" sz="3500" b="1" u="sng" dirty="0"/>
              <a:t>. </a:t>
            </a:r>
            <a:r>
              <a:rPr lang="en-US" sz="3500" b="1" u="sng" dirty="0">
                <a:solidFill>
                  <a:srgbClr val="FFFF00"/>
                </a:solidFill>
              </a:rPr>
              <a:t>Since Skippy </a:t>
            </a:r>
            <a:r>
              <a:rPr lang="en-US" sz="3500" b="1" dirty="0">
                <a:solidFill>
                  <a:srgbClr val="FFFF00"/>
                </a:solidFill>
              </a:rPr>
              <a:t>was afraid of the</a:t>
            </a:r>
            <a:r>
              <a:rPr lang="en-US" sz="3500" b="1" u="sng" dirty="0">
                <a:solidFill>
                  <a:srgbClr val="FFFF00"/>
                </a:solidFill>
              </a:rPr>
              <a:t> storm, </a:t>
            </a:r>
            <a:r>
              <a:rPr lang="en-US" sz="3500" u="sng" dirty="0"/>
              <a:t>he </a:t>
            </a:r>
            <a:r>
              <a:rPr lang="en-US" sz="3500" dirty="0"/>
              <a:t>hid under the sofa.      (Cause—Effect)</a:t>
            </a:r>
          </a:p>
          <a:p>
            <a:r>
              <a:rPr lang="en-US" sz="3500" dirty="0"/>
              <a:t>Skippy hid under the </a:t>
            </a:r>
            <a:r>
              <a:rPr lang="en-US" sz="3500" u="sng" dirty="0"/>
              <a:t>sofa </a:t>
            </a:r>
            <a:r>
              <a:rPr lang="en-US" sz="3500" b="1" u="sng" dirty="0">
                <a:solidFill>
                  <a:srgbClr val="FFFF00"/>
                </a:solidFill>
              </a:rPr>
              <a:t>because </a:t>
            </a:r>
            <a:r>
              <a:rPr lang="en-US" sz="3500" b="1" dirty="0">
                <a:solidFill>
                  <a:srgbClr val="FFFF00"/>
                </a:solidFill>
              </a:rPr>
              <a:t>he was afraid of the </a:t>
            </a:r>
            <a:r>
              <a:rPr lang="en-US" sz="3500" b="1" u="sng" dirty="0">
                <a:solidFill>
                  <a:srgbClr val="FFFF00"/>
                </a:solidFill>
              </a:rPr>
              <a:t>storm.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2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  <a:r>
              <a:rPr lang="en-US" sz="20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324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11200" dirty="0"/>
              <a:t>Remember that initial (introductory) adverb clauses are set off with a comma</a:t>
            </a:r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r>
              <a:rPr lang="en-US" sz="12800" dirty="0"/>
              <a:t>5. </a:t>
            </a:r>
            <a:r>
              <a:rPr lang="en-US" sz="12800" b="1" dirty="0"/>
              <a:t>Peaches are plentiful</a:t>
            </a:r>
            <a:r>
              <a:rPr lang="en-US" sz="12800" dirty="0"/>
              <a:t>, but they are very poor. (Condition) </a:t>
            </a:r>
          </a:p>
          <a:p>
            <a:pPr marL="0" indent="0">
              <a:buNone/>
            </a:pPr>
            <a:r>
              <a:rPr lang="en-US" sz="12800" dirty="0"/>
              <a:t>6. </a:t>
            </a:r>
            <a:r>
              <a:rPr lang="en-US" sz="12800" b="1" dirty="0"/>
              <a:t>Jim insisted on changing the tire </a:t>
            </a:r>
            <a:r>
              <a:rPr lang="en-US" sz="12800" dirty="0"/>
              <a:t>,and he had on his best suit.</a:t>
            </a:r>
            <a:r>
              <a:rPr lang="en-US" sz="12800" b="1" dirty="0">
                <a:solidFill>
                  <a:srgbClr val="FF0000"/>
                </a:solidFill>
              </a:rPr>
              <a:t> </a:t>
            </a:r>
            <a:r>
              <a:rPr lang="en-US" sz="12800" dirty="0"/>
              <a:t>(Condition)</a:t>
            </a:r>
            <a:endParaRPr lang="en-US" sz="12800" b="1" dirty="0"/>
          </a:p>
          <a:p>
            <a:pPr marL="0" indent="0">
              <a:buNone/>
            </a:pPr>
            <a:r>
              <a:rPr lang="en-US" sz="12800" dirty="0"/>
              <a:t>7.  </a:t>
            </a:r>
            <a:r>
              <a:rPr lang="en-US" sz="12800" b="1" dirty="0">
                <a:solidFill>
                  <a:srgbClr val="FF0000"/>
                </a:solidFill>
              </a:rPr>
              <a:t> </a:t>
            </a:r>
            <a:r>
              <a:rPr lang="en-US" sz="12800" b="1" dirty="0"/>
              <a:t>You wait long enough, </a:t>
            </a:r>
            <a:r>
              <a:rPr lang="en-US" sz="12800" dirty="0"/>
              <a:t>and everything comes back into style again. (Condition)</a:t>
            </a:r>
          </a:p>
          <a:p>
            <a:pPr marL="0" indent="0">
              <a:buNone/>
            </a:pPr>
            <a:r>
              <a:rPr lang="en-US" sz="12800" b="1" dirty="0"/>
              <a:t>8. You are the oldest, and</a:t>
            </a:r>
            <a:r>
              <a:rPr lang="en-US" sz="12800" dirty="0"/>
              <a:t> it was your responsibility. (Cause—Effect)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0095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-76199"/>
            <a:ext cx="637794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838200"/>
            <a:ext cx="7955280" cy="5425440"/>
          </a:xfrm>
        </p:spPr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5. </a:t>
            </a:r>
            <a:r>
              <a:rPr lang="en-US" sz="3200" b="1" u="sng" dirty="0">
                <a:solidFill>
                  <a:srgbClr val="FFFF00"/>
                </a:solidFill>
              </a:rPr>
              <a:t>Although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peaches </a:t>
            </a:r>
            <a:r>
              <a:rPr lang="en-US" sz="3200" b="1" dirty="0">
                <a:solidFill>
                  <a:srgbClr val="FFFF00"/>
                </a:solidFill>
              </a:rPr>
              <a:t>are </a:t>
            </a:r>
            <a:r>
              <a:rPr lang="en-US" sz="3200" b="1" u="sng" dirty="0">
                <a:solidFill>
                  <a:srgbClr val="FFFF00"/>
                </a:solidFill>
              </a:rPr>
              <a:t>plentiful</a:t>
            </a:r>
            <a:r>
              <a:rPr lang="en-US" sz="3200" u="sng" dirty="0">
                <a:solidFill>
                  <a:srgbClr val="FFFF00"/>
                </a:solidFill>
              </a:rPr>
              <a:t>, </a:t>
            </a:r>
            <a:r>
              <a:rPr lang="en-US" sz="3200" u="sng" dirty="0"/>
              <a:t>they</a:t>
            </a:r>
            <a:r>
              <a:rPr lang="en-US" sz="3200" dirty="0"/>
              <a:t> are  very poor.</a:t>
            </a:r>
          </a:p>
          <a:p>
            <a:r>
              <a:rPr lang="en-US" sz="3200" dirty="0"/>
              <a:t>6. Jim insisted on </a:t>
            </a:r>
            <a:r>
              <a:rPr lang="en-US" sz="3200" u="sng" dirty="0"/>
              <a:t>changing</a:t>
            </a:r>
            <a:r>
              <a:rPr lang="en-US" sz="3200" dirty="0"/>
              <a:t> </a:t>
            </a:r>
            <a:r>
              <a:rPr lang="en-US" sz="3200" u="sng" dirty="0"/>
              <a:t>the </a:t>
            </a:r>
            <a:r>
              <a:rPr lang="en-US" sz="3200" b="1" u="sng" dirty="0">
                <a:solidFill>
                  <a:srgbClr val="FFFF00"/>
                </a:solidFill>
              </a:rPr>
              <a:t>tire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even though he had on his best </a:t>
            </a:r>
            <a:r>
              <a:rPr lang="en-US" sz="3200" b="1" u="sng" dirty="0">
                <a:solidFill>
                  <a:srgbClr val="FFFF00"/>
                </a:solidFill>
              </a:rPr>
              <a:t>suit. </a:t>
            </a:r>
            <a:r>
              <a:rPr lang="en-US" sz="3200" dirty="0"/>
              <a:t>(Condition)</a:t>
            </a:r>
            <a:endParaRPr lang="en-US" sz="3200" b="1" dirty="0"/>
          </a:p>
          <a:p>
            <a:r>
              <a:rPr lang="en-US" sz="3200" dirty="0"/>
              <a:t> 6</a:t>
            </a:r>
            <a:r>
              <a:rPr lang="en-US" sz="3200" u="sng" dirty="0"/>
              <a:t>. </a:t>
            </a:r>
            <a:r>
              <a:rPr lang="en-US" sz="3200" b="1" u="sng" dirty="0">
                <a:solidFill>
                  <a:srgbClr val="FFFF00"/>
                </a:solidFill>
              </a:rPr>
              <a:t>Even though </a:t>
            </a:r>
            <a:r>
              <a:rPr lang="en-US" sz="3200" b="1" dirty="0">
                <a:solidFill>
                  <a:srgbClr val="FFFF00"/>
                </a:solidFill>
              </a:rPr>
              <a:t>Jim had on his best </a:t>
            </a:r>
            <a:r>
              <a:rPr lang="en-US" sz="3200" b="1" u="sng" dirty="0">
                <a:solidFill>
                  <a:srgbClr val="FFFF00"/>
                </a:solidFill>
              </a:rPr>
              <a:t>suit, </a:t>
            </a:r>
            <a:r>
              <a:rPr lang="en-US" sz="3200" u="sng" dirty="0"/>
              <a:t>he </a:t>
            </a:r>
            <a:r>
              <a:rPr lang="en-US" sz="3200" dirty="0"/>
              <a:t>insisted on changing the tire.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r>
              <a:rPr lang="en-US" sz="3200" dirty="0"/>
              <a:t>7. Everything comes back into style again </a:t>
            </a:r>
            <a:r>
              <a:rPr lang="en-US" sz="3200" b="1" dirty="0">
                <a:solidFill>
                  <a:srgbClr val="FF0000"/>
                </a:solidFill>
              </a:rPr>
              <a:t>if you wait long enough.</a:t>
            </a:r>
          </a:p>
          <a:p>
            <a:r>
              <a:rPr lang="en-US" sz="3200" b="1" dirty="0"/>
              <a:t>8. </a:t>
            </a:r>
            <a:r>
              <a:rPr lang="en-US" sz="3200" b="1" dirty="0">
                <a:solidFill>
                  <a:srgbClr val="FF0000"/>
                </a:solidFill>
              </a:rPr>
              <a:t>Since you are the oldest,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it was your responsibility. (Cause—Effect)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8. Because you are the oldest,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it was your responsibility.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35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498</TotalTime>
  <Words>539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Vapor Trail</vt:lpstr>
      <vt:lpstr>ADVERB CLAUSES 2</vt:lpstr>
      <vt:lpstr>3</vt:lpstr>
      <vt:lpstr>5</vt:lpstr>
      <vt:lpstr>Remember that initial (introductory) adverb clauses are set off with a comma.</vt:lpstr>
      <vt:lpstr>5</vt:lpstr>
      <vt:lpstr>Remember that initial (introductory) adverb clauses are set off with a comma.</vt:lpstr>
      <vt:lpstr>8.</vt:lpstr>
      <vt:lpstr>12</vt:lpstr>
      <vt:lpstr>11</vt:lpstr>
      <vt:lpstr>11</vt:lpstr>
      <vt:lpstr>13</vt:lpstr>
      <vt:lpstr>12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 CLAUSES 3</dc:title>
  <dc:creator>The Teacher</dc:creator>
  <cp:lastModifiedBy>Mr Brockman</cp:lastModifiedBy>
  <cp:revision>38</cp:revision>
  <dcterms:created xsi:type="dcterms:W3CDTF">2011-09-30T20:36:51Z</dcterms:created>
  <dcterms:modified xsi:type="dcterms:W3CDTF">2017-08-05T16:47:08Z</dcterms:modified>
</cp:coreProperties>
</file>