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58" r:id="rId8"/>
    <p:sldId id="259" r:id="rId9"/>
    <p:sldId id="266" r:id="rId10"/>
    <p:sldId id="267" r:id="rId11"/>
    <p:sldId id="260" r:id="rId12"/>
    <p:sldId id="261" r:id="rId13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9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493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4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3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7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2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3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2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BBDBA-1951-45D4-B01A-9917A0DCDC88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1291-3223-47E9-A1FD-62DB753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66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Adjective clauses 1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429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Adjective clauses start with the relative pronouns: </a:t>
            </a:r>
            <a:r>
              <a:rPr lang="en-US" b="1" dirty="0"/>
              <a:t>who</a:t>
            </a:r>
            <a:r>
              <a:rPr lang="en-US" dirty="0"/>
              <a:t> (</a:t>
            </a:r>
            <a:r>
              <a:rPr lang="en-US" b="1" dirty="0"/>
              <a:t>whom</a:t>
            </a:r>
            <a:r>
              <a:rPr lang="en-US" dirty="0"/>
              <a:t>, </a:t>
            </a:r>
            <a:r>
              <a:rPr lang="en-US" b="1" dirty="0"/>
              <a:t>whose</a:t>
            </a:r>
            <a:r>
              <a:rPr lang="en-US" dirty="0"/>
              <a:t>), </a:t>
            </a:r>
            <a:r>
              <a:rPr lang="en-US" b="1" dirty="0"/>
              <a:t>that</a:t>
            </a:r>
            <a:r>
              <a:rPr lang="en-US" dirty="0"/>
              <a:t>, and </a:t>
            </a:r>
            <a:r>
              <a:rPr lang="en-US" b="1" dirty="0"/>
              <a:t>which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Who: people</a:t>
            </a:r>
          </a:p>
          <a:p>
            <a:pPr lvl="0"/>
            <a:r>
              <a:rPr lang="en-US" dirty="0"/>
              <a:t>Whom: people</a:t>
            </a:r>
          </a:p>
          <a:p>
            <a:pPr lvl="0"/>
            <a:r>
              <a:rPr lang="en-US" dirty="0"/>
              <a:t>Whose: ownership, possession, belonging to</a:t>
            </a:r>
          </a:p>
          <a:p>
            <a:pPr lvl="0"/>
            <a:r>
              <a:rPr lang="en-US" dirty="0"/>
              <a:t>Which: animal, things </a:t>
            </a:r>
          </a:p>
          <a:p>
            <a:pPr lvl="0"/>
            <a:r>
              <a:rPr lang="en-US" dirty="0"/>
              <a:t>That: universal</a:t>
            </a:r>
          </a:p>
          <a:p>
            <a:r>
              <a:rPr lang="en-US" dirty="0"/>
              <a:t>The adjective clause follows its antecedent—the word it is talking about.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3. The </a:t>
            </a:r>
            <a:r>
              <a:rPr lang="en-US" sz="3600" u="sng" dirty="0"/>
              <a:t>dinner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00B0F0"/>
                </a:solidFill>
              </a:rPr>
              <a:t>that we promised to serve at eight sharp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is still being prepared.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dirty="0"/>
              <a:t>4. The CD </a:t>
            </a:r>
            <a:r>
              <a:rPr lang="en-US" sz="3600" u="sng" dirty="0"/>
              <a:t>player </a:t>
            </a:r>
            <a:r>
              <a:rPr lang="en-US" sz="3600" b="1" dirty="0">
                <a:solidFill>
                  <a:srgbClr val="00B0F0"/>
                </a:solidFill>
              </a:rPr>
              <a:t>that Ginger bought just yesterday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is going on sale tomorrow.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9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5. </a:t>
            </a:r>
            <a:r>
              <a:rPr lang="en-US" sz="3600" b="1" dirty="0"/>
              <a:t>Denise was trying to point out the moose to us</a:t>
            </a:r>
            <a:r>
              <a:rPr lang="en-US" sz="3600" dirty="0"/>
              <a:t>, and we couldn’t see it. [moose]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6. </a:t>
            </a:r>
            <a:r>
              <a:rPr lang="en-US" sz="3600" b="1" dirty="0"/>
              <a:t>Ken has been sleeping in the van</a:t>
            </a:r>
            <a:r>
              <a:rPr lang="en-US" sz="3600" dirty="0"/>
              <a:t>, and they sold it. [van] 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7. The oak veneer will add nearly one thousand dollars to the bid, </a:t>
            </a:r>
            <a:r>
              <a:rPr lang="en-US" sz="3600" b="1" dirty="0"/>
              <a:t>and he wants to put it on the sideboard.</a:t>
            </a:r>
          </a:p>
          <a:p>
            <a:endParaRPr lang="en-US" sz="3600" b="1" dirty="0"/>
          </a:p>
          <a:p>
            <a:r>
              <a:rPr lang="en-US" sz="3600" dirty="0"/>
              <a:t>8. </a:t>
            </a:r>
            <a:r>
              <a:rPr lang="en-US" sz="3600" b="1" dirty="0"/>
              <a:t>The tailor promised to have the suit by Friday</a:t>
            </a:r>
            <a:r>
              <a:rPr lang="en-US" sz="3600" dirty="0"/>
              <a:t>, and it 	is almost finished.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800" dirty="0"/>
          </a:p>
          <a:p>
            <a:r>
              <a:rPr lang="en-US" sz="9800" dirty="0"/>
              <a:t>5. We couldn’t see the</a:t>
            </a:r>
            <a:r>
              <a:rPr lang="en-US" sz="9800" u="sng" dirty="0"/>
              <a:t> moose </a:t>
            </a:r>
            <a:r>
              <a:rPr lang="en-US" sz="9800" b="1" dirty="0">
                <a:solidFill>
                  <a:srgbClr val="00B0F0"/>
                </a:solidFill>
              </a:rPr>
              <a:t>that Denise was trying</a:t>
            </a:r>
            <a:r>
              <a:rPr lang="en-US" sz="9800" dirty="0">
                <a:solidFill>
                  <a:srgbClr val="00B0F0"/>
                </a:solidFill>
              </a:rPr>
              <a:t> </a:t>
            </a:r>
            <a:r>
              <a:rPr lang="en-US" sz="9800" b="1" dirty="0">
                <a:solidFill>
                  <a:srgbClr val="00B0F0"/>
                </a:solidFill>
              </a:rPr>
              <a:t>to point out to us.</a:t>
            </a:r>
            <a:endParaRPr lang="en-US" sz="9800" dirty="0">
              <a:solidFill>
                <a:srgbClr val="00B0F0"/>
              </a:solidFill>
            </a:endParaRPr>
          </a:p>
          <a:p>
            <a:r>
              <a:rPr lang="en-US" sz="9800" dirty="0"/>
              <a:t>6. They sold the</a:t>
            </a:r>
            <a:r>
              <a:rPr lang="en-US" sz="9800" u="sng" dirty="0"/>
              <a:t> van</a:t>
            </a:r>
            <a:r>
              <a:rPr lang="en-US" sz="9800" u="sng" dirty="0">
                <a:solidFill>
                  <a:srgbClr val="FF0000"/>
                </a:solidFill>
              </a:rPr>
              <a:t> </a:t>
            </a:r>
            <a:r>
              <a:rPr lang="en-US" sz="9800" b="1" dirty="0">
                <a:solidFill>
                  <a:srgbClr val="00B0F0"/>
                </a:solidFill>
              </a:rPr>
              <a:t>that Ken has been sleeping in.</a:t>
            </a:r>
            <a:endParaRPr lang="en-US" sz="9800" dirty="0">
              <a:solidFill>
                <a:srgbClr val="00B0F0"/>
              </a:solidFill>
            </a:endParaRPr>
          </a:p>
          <a:p>
            <a:r>
              <a:rPr lang="en-US" sz="9800" dirty="0"/>
              <a:t>7. The oak </a:t>
            </a:r>
            <a:r>
              <a:rPr lang="en-US" sz="9800" u="sng" dirty="0"/>
              <a:t>veneer</a:t>
            </a:r>
            <a:r>
              <a:rPr lang="en-US" sz="9800" dirty="0"/>
              <a:t> </a:t>
            </a:r>
            <a:r>
              <a:rPr lang="en-US" sz="9800" b="1" dirty="0">
                <a:solidFill>
                  <a:srgbClr val="00B0F0"/>
                </a:solidFill>
              </a:rPr>
              <a:t>that Denise was trying</a:t>
            </a:r>
            <a:r>
              <a:rPr lang="en-US" sz="9800" dirty="0">
                <a:solidFill>
                  <a:srgbClr val="00B0F0"/>
                </a:solidFill>
              </a:rPr>
              <a:t> </a:t>
            </a:r>
            <a:r>
              <a:rPr lang="en-US" sz="9800" b="1" dirty="0">
                <a:solidFill>
                  <a:srgbClr val="00B0F0"/>
                </a:solidFill>
              </a:rPr>
              <a:t>to point out to us</a:t>
            </a:r>
            <a:endParaRPr lang="en-US" sz="9800" dirty="0">
              <a:solidFill>
                <a:srgbClr val="00B0F0"/>
              </a:solidFill>
            </a:endParaRPr>
          </a:p>
          <a:p>
            <a:r>
              <a:rPr lang="en-US" sz="9800" b="1" dirty="0">
                <a:solidFill>
                  <a:srgbClr val="FF0000"/>
                </a:solidFill>
              </a:rPr>
              <a:t>That he wants to put on the</a:t>
            </a:r>
            <a:r>
              <a:rPr lang="en-US" sz="9800" dirty="0">
                <a:solidFill>
                  <a:srgbClr val="FF0000"/>
                </a:solidFill>
              </a:rPr>
              <a:t> </a:t>
            </a:r>
            <a:r>
              <a:rPr lang="en-US" sz="9800" b="1">
                <a:solidFill>
                  <a:srgbClr val="FF0000"/>
                </a:solidFill>
              </a:rPr>
              <a:t>sideboard</a:t>
            </a:r>
            <a:r>
              <a:rPr lang="en-US" sz="9800">
                <a:solidFill>
                  <a:srgbClr val="FF0000"/>
                </a:solidFill>
              </a:rPr>
              <a:t> </a:t>
            </a:r>
            <a:r>
              <a:rPr lang="en-US" sz="9800" smtClean="0"/>
              <a:t>will </a:t>
            </a:r>
            <a:r>
              <a:rPr lang="en-US" sz="9800" dirty="0"/>
              <a:t>add nearly one thousand dollars to the bid</a:t>
            </a:r>
          </a:p>
          <a:p>
            <a:r>
              <a:rPr lang="en-US" sz="9800" dirty="0"/>
              <a:t>8. The</a:t>
            </a:r>
            <a:r>
              <a:rPr lang="en-US" sz="9800" dirty="0">
                <a:solidFill>
                  <a:schemeClr val="tx1"/>
                </a:solidFill>
              </a:rPr>
              <a:t> </a:t>
            </a:r>
            <a:r>
              <a:rPr lang="en-US" sz="9800" u="sng" dirty="0">
                <a:solidFill>
                  <a:schemeClr val="tx1"/>
                </a:solidFill>
              </a:rPr>
              <a:t>suit</a:t>
            </a:r>
            <a:r>
              <a:rPr lang="en-US" sz="9800" dirty="0">
                <a:solidFill>
                  <a:schemeClr val="tx1"/>
                </a:solidFill>
              </a:rPr>
              <a:t> </a:t>
            </a:r>
            <a:r>
              <a:rPr lang="en-US" sz="9800" b="1" dirty="0">
                <a:solidFill>
                  <a:srgbClr val="FF0000"/>
                </a:solidFill>
              </a:rPr>
              <a:t>that the tailor promised to have by Friday</a:t>
            </a:r>
            <a:r>
              <a:rPr lang="en-US" sz="9800" dirty="0">
                <a:solidFill>
                  <a:srgbClr val="FF0000"/>
                </a:solidFill>
              </a:rPr>
              <a:t> </a:t>
            </a:r>
            <a:r>
              <a:rPr lang="en-US" sz="9800" dirty="0"/>
              <a:t>is almost finished.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Adjective clauses start with the relative pronouns: </a:t>
            </a:r>
            <a:r>
              <a:rPr lang="en-US" sz="3600" b="1" dirty="0"/>
              <a:t>who</a:t>
            </a:r>
            <a:r>
              <a:rPr lang="en-US" sz="3600" dirty="0"/>
              <a:t> (</a:t>
            </a:r>
            <a:r>
              <a:rPr lang="en-US" sz="3600" b="1" dirty="0"/>
              <a:t>whom</a:t>
            </a:r>
            <a:r>
              <a:rPr lang="en-US" sz="3600" dirty="0"/>
              <a:t>, </a:t>
            </a:r>
            <a:r>
              <a:rPr lang="en-US" sz="3600" b="1" dirty="0"/>
              <a:t>whose</a:t>
            </a:r>
            <a:r>
              <a:rPr lang="en-US" sz="3600" dirty="0"/>
              <a:t>), </a:t>
            </a:r>
            <a:r>
              <a:rPr lang="en-US" sz="3600" b="1" dirty="0"/>
              <a:t>that</a:t>
            </a:r>
            <a:r>
              <a:rPr lang="en-US" sz="3600" dirty="0"/>
              <a:t>, and </a:t>
            </a:r>
            <a:r>
              <a:rPr lang="en-US" sz="3600" b="1" dirty="0"/>
              <a:t>which</a:t>
            </a:r>
            <a:r>
              <a:rPr lang="en-US" sz="3600" dirty="0"/>
              <a:t>.</a:t>
            </a:r>
          </a:p>
          <a:p>
            <a:pPr lvl="0"/>
            <a:r>
              <a:rPr lang="en-US" sz="3600" dirty="0"/>
              <a:t>Who: people</a:t>
            </a:r>
          </a:p>
          <a:p>
            <a:pPr lvl="0"/>
            <a:r>
              <a:rPr lang="en-US" sz="3600" dirty="0"/>
              <a:t>Whom: people</a:t>
            </a:r>
          </a:p>
          <a:p>
            <a:pPr lvl="0"/>
            <a:r>
              <a:rPr lang="en-US" sz="3600" dirty="0"/>
              <a:t>Whose: ownership, possession, belonging to</a:t>
            </a:r>
          </a:p>
          <a:p>
            <a:pPr lvl="0"/>
            <a:r>
              <a:rPr lang="en-US" sz="3600" dirty="0"/>
              <a:t>Which: animal, things </a:t>
            </a:r>
          </a:p>
          <a:p>
            <a:pPr lvl="0"/>
            <a:r>
              <a:rPr lang="en-US" sz="3600" dirty="0"/>
              <a:t>That: universal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800" dirty="0"/>
              <a:t>The adjective clause follows its antecedent—the word it is talking about.</a:t>
            </a:r>
          </a:p>
          <a:p>
            <a:r>
              <a:rPr lang="en-US" sz="2800" dirty="0"/>
              <a:t>The noise was just Carmen coming home from work, and </a:t>
            </a:r>
            <a:r>
              <a:rPr lang="en-US" sz="2800" b="1" dirty="0">
                <a:solidFill>
                  <a:srgbClr val="FF0000"/>
                </a:solidFill>
              </a:rPr>
              <a:t>you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heard the</a:t>
            </a:r>
            <a:r>
              <a:rPr lang="en-US" sz="2800" b="1" u="sng" dirty="0">
                <a:solidFill>
                  <a:srgbClr val="FF0000"/>
                </a:solidFill>
              </a:rPr>
              <a:t> noise</a:t>
            </a:r>
            <a:r>
              <a:rPr lang="en-US" sz="2800" dirty="0">
                <a:solidFill>
                  <a:srgbClr val="FF0000"/>
                </a:solidFill>
              </a:rPr>
              <a:t>.   </a:t>
            </a:r>
            <a:r>
              <a:rPr lang="en-US" sz="2800" dirty="0"/>
              <a:t>(</a:t>
            </a:r>
            <a:r>
              <a:rPr lang="en-US" sz="2800" u="sng" dirty="0"/>
              <a:t>it</a:t>
            </a:r>
            <a:r>
              <a:rPr lang="en-US" sz="2800" dirty="0"/>
              <a:t>)</a:t>
            </a:r>
          </a:p>
          <a:p>
            <a:r>
              <a:rPr lang="en-US" sz="2800" b="1" dirty="0"/>
              <a:t>you</a:t>
            </a:r>
            <a:r>
              <a:rPr lang="en-US" sz="2800" dirty="0"/>
              <a:t> </a:t>
            </a:r>
            <a:r>
              <a:rPr lang="en-US" sz="2800" b="1" dirty="0"/>
              <a:t>heard the noise</a:t>
            </a:r>
            <a:r>
              <a:rPr lang="en-US" sz="2800" dirty="0"/>
              <a:t>. (Change </a:t>
            </a:r>
            <a:r>
              <a:rPr lang="en-US" sz="2800" b="1" dirty="0"/>
              <a:t>noise</a:t>
            </a:r>
            <a:r>
              <a:rPr lang="en-US" sz="2800" dirty="0"/>
              <a:t> to </a:t>
            </a:r>
            <a:r>
              <a:rPr lang="en-US" sz="2800" b="1" i="1" u="sng" dirty="0"/>
              <a:t>that</a:t>
            </a:r>
            <a:r>
              <a:rPr lang="en-US" sz="2800" dirty="0"/>
              <a:t> 	and move </a:t>
            </a:r>
            <a:r>
              <a:rPr lang="en-US" sz="2800" b="1" i="1" u="sng" dirty="0"/>
              <a:t>that</a:t>
            </a:r>
            <a:r>
              <a:rPr lang="en-US" sz="2800" dirty="0"/>
              <a:t> to the front of the clause.)</a:t>
            </a:r>
          </a:p>
          <a:p>
            <a:r>
              <a:rPr lang="en-US" sz="2800" dirty="0"/>
              <a:t>     </a:t>
            </a:r>
            <a:r>
              <a:rPr lang="en-US" sz="2800" b="1" u="sng" dirty="0">
                <a:solidFill>
                  <a:srgbClr val="FF0000"/>
                </a:solidFill>
              </a:rPr>
              <a:t>that you heard</a:t>
            </a:r>
          </a:p>
          <a:p>
            <a:r>
              <a:rPr lang="en-US" sz="2800" dirty="0"/>
              <a:t>Model:</a:t>
            </a:r>
            <a:br>
              <a:rPr lang="en-US" sz="2800" dirty="0"/>
            </a:br>
            <a:r>
              <a:rPr lang="en-US" sz="2800" dirty="0"/>
              <a:t>The noise </a:t>
            </a:r>
            <a:r>
              <a:rPr lang="en-US" sz="2800" b="1" u="sng" dirty="0">
                <a:solidFill>
                  <a:srgbClr val="FF0000"/>
                </a:solidFill>
              </a:rPr>
              <a:t>that you heard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was just Carmen coming home from work. (Adjective Clause)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2. The wall hanging was unusual, and </a:t>
            </a:r>
            <a:r>
              <a:rPr lang="en-US" sz="3200" b="1" dirty="0"/>
              <a:t>Sylvester chose (it). </a:t>
            </a:r>
            <a:r>
              <a:rPr lang="en-US" sz="3200" b="1" u="sng" dirty="0">
                <a:solidFill>
                  <a:srgbClr val="FF0000"/>
                </a:solidFill>
              </a:rPr>
              <a:t>the wall hanging</a:t>
            </a:r>
          </a:p>
          <a:p>
            <a:pPr marL="457200" lvl="1" indent="0">
              <a:buNone/>
            </a:pPr>
            <a:r>
              <a:rPr lang="en-US" sz="3200" dirty="0"/>
              <a:t>        Change the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it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dirty="0"/>
              <a:t>to </a:t>
            </a:r>
            <a:r>
              <a:rPr lang="en-US" sz="3200" b="1" dirty="0">
                <a:solidFill>
                  <a:srgbClr val="FF0000"/>
                </a:solidFill>
              </a:rPr>
              <a:t>that</a:t>
            </a:r>
            <a:r>
              <a:rPr lang="en-US" sz="3200" dirty="0"/>
              <a:t> and move the </a:t>
            </a:r>
            <a:r>
              <a:rPr lang="en-US" sz="3200" b="1" u="sng" dirty="0"/>
              <a:t>that</a:t>
            </a:r>
            <a:r>
              <a:rPr lang="en-US" sz="3200" b="1" dirty="0"/>
              <a:t> to the front of the clause.</a:t>
            </a:r>
            <a:r>
              <a:rPr lang="en-US" sz="3200" dirty="0"/>
              <a:t> </a:t>
            </a:r>
          </a:p>
          <a:p>
            <a:r>
              <a:rPr lang="en-US" sz="3200" b="1" dirty="0"/>
              <a:t>                   1. </a:t>
            </a:r>
            <a:r>
              <a:rPr lang="en-US" sz="3200" b="1" dirty="0">
                <a:solidFill>
                  <a:srgbClr val="FF0000"/>
                </a:solidFill>
              </a:rPr>
              <a:t>that Sylvester chose</a:t>
            </a:r>
          </a:p>
          <a:p>
            <a:pPr marL="457200" lvl="1" indent="0">
              <a:buNone/>
            </a:pPr>
            <a:r>
              <a:rPr lang="en-US" sz="3200" b="1" dirty="0"/>
              <a:t>                 2. move the clause behind the word itis talking about- </a:t>
            </a:r>
            <a:r>
              <a:rPr lang="en-US" sz="3200" dirty="0"/>
              <a:t>antecedent</a:t>
            </a:r>
            <a:endParaRPr lang="en-US" sz="3200" b="1" dirty="0"/>
          </a:p>
          <a:p>
            <a:r>
              <a:rPr lang="en-US" sz="3200" b="1" dirty="0"/>
              <a:t>Model</a:t>
            </a:r>
            <a:endParaRPr lang="en-US" sz="3200" dirty="0"/>
          </a:p>
          <a:p>
            <a:r>
              <a:rPr lang="en-US" sz="3200" dirty="0"/>
              <a:t>The wall </a:t>
            </a:r>
            <a:r>
              <a:rPr lang="en-US" sz="3200" u="sng" dirty="0"/>
              <a:t>hanging </a:t>
            </a:r>
            <a:r>
              <a:rPr lang="en-US" sz="3200" b="1" u="sng" dirty="0">
                <a:solidFill>
                  <a:srgbClr val="FF0000"/>
                </a:solidFill>
              </a:rPr>
              <a:t>that</a:t>
            </a:r>
            <a:r>
              <a:rPr lang="en-US" sz="3200" b="1" dirty="0">
                <a:solidFill>
                  <a:srgbClr val="FF0000"/>
                </a:solidFill>
              </a:rPr>
              <a:t> Sylvester chose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/>
              <a:t>was unusual.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The adjective clause follows its antecedent—the word it is talking about.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48" y="1524000"/>
            <a:ext cx="7511472" cy="4578060"/>
          </a:xfrm>
        </p:spPr>
        <p:txBody>
          <a:bodyPr/>
          <a:lstStyle/>
          <a:p>
            <a:r>
              <a:rPr lang="en-US" sz="3600" b="1" dirty="0"/>
              <a:t>You complained about the racket</a:t>
            </a:r>
            <a:r>
              <a:rPr lang="en-US" sz="3600" dirty="0"/>
              <a:t>, and it is just the men collecting the garbage.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0"/>
            <a:ext cx="7511473" cy="9906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The adjective clause follows its antecedent—the word it is talking about.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48" y="990600"/>
            <a:ext cx="7511472" cy="51114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You complained about </a:t>
            </a:r>
            <a:r>
              <a:rPr lang="en-US" sz="3200" b="1" dirty="0">
                <a:solidFill>
                  <a:schemeClr val="bg1"/>
                </a:solidFill>
              </a:rPr>
              <a:t>the racket</a:t>
            </a:r>
            <a:r>
              <a:rPr lang="en-US" sz="3200" dirty="0"/>
              <a:t>,=</a:t>
            </a:r>
            <a:r>
              <a:rPr lang="en-US" sz="3200" dirty="0">
                <a:solidFill>
                  <a:schemeClr val="bg1"/>
                </a:solidFill>
              </a:rPr>
              <a:t>that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That you complained about</a:t>
            </a:r>
          </a:p>
          <a:p>
            <a:r>
              <a:rPr lang="en-US" sz="3200" b="1" dirty="0"/>
              <a:t> it </a:t>
            </a:r>
            <a:r>
              <a:rPr lang="en-US" sz="3200" dirty="0"/>
              <a:t>is just the men collecting the garbage</a:t>
            </a:r>
          </a:p>
          <a:p>
            <a:r>
              <a:rPr lang="en-US" sz="3200" dirty="0"/>
              <a:t>The antecedent for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it</a:t>
            </a:r>
            <a:r>
              <a:rPr lang="en-US" sz="3200" u="sng" dirty="0">
                <a:solidFill>
                  <a:schemeClr val="bg1"/>
                </a:solidFill>
              </a:rPr>
              <a:t> </a:t>
            </a:r>
            <a:r>
              <a:rPr lang="en-US" sz="3200" dirty="0"/>
              <a:t>is </a:t>
            </a:r>
            <a:r>
              <a:rPr lang="en-US" sz="3200" b="1" u="sng" dirty="0">
                <a:solidFill>
                  <a:schemeClr val="bg1"/>
                </a:solidFill>
              </a:rPr>
              <a:t>racket</a:t>
            </a:r>
            <a:r>
              <a:rPr lang="en-US" sz="3200" b="1" u="sng" dirty="0"/>
              <a:t>;</a:t>
            </a:r>
            <a:r>
              <a:rPr lang="en-US" sz="3200" dirty="0"/>
              <a:t> since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it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/>
              <a:t>is dropped,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racket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/>
              <a:t>takes the place of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it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b="1" dirty="0"/>
              <a:t>Model:</a:t>
            </a:r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u="sng" dirty="0"/>
              <a:t>racket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that</a:t>
            </a:r>
            <a:r>
              <a:rPr lang="en-US" sz="3200" b="1" dirty="0">
                <a:solidFill>
                  <a:schemeClr val="bg1"/>
                </a:solidFill>
              </a:rPr>
              <a:t> you complained about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/>
              <a:t>is just the men collecting the garbage.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3600" dirty="0"/>
              <a:t>1. The woman was very pleasant, </a:t>
            </a:r>
            <a:r>
              <a:rPr lang="en-US" sz="3600" b="1" dirty="0"/>
              <a:t>and she waited on us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/>
              <a:t>  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2. The painting is truly beautiful, </a:t>
            </a:r>
            <a:r>
              <a:rPr lang="en-US" sz="3600" b="1" dirty="0"/>
              <a:t>and Mary chose it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3600" dirty="0"/>
              <a:t>1. The </a:t>
            </a:r>
            <a:r>
              <a:rPr lang="en-US" sz="3600" u="sng" dirty="0"/>
              <a:t>woman</a:t>
            </a:r>
            <a:r>
              <a:rPr lang="en-US" sz="3600" dirty="0"/>
              <a:t> </a:t>
            </a:r>
            <a:r>
              <a:rPr lang="en-US" sz="3600" b="1" u="sng" dirty="0">
                <a:solidFill>
                  <a:srgbClr val="00B0F0"/>
                </a:solidFill>
              </a:rPr>
              <a:t>who</a:t>
            </a:r>
            <a:r>
              <a:rPr lang="en-US" sz="3600" b="1" dirty="0">
                <a:solidFill>
                  <a:srgbClr val="00B0F0"/>
                </a:solidFill>
              </a:rPr>
              <a:t> waited on us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was very pleasant.</a:t>
            </a:r>
          </a:p>
          <a:p>
            <a:endParaRPr lang="en-US" sz="3600" dirty="0"/>
          </a:p>
          <a:p>
            <a:pPr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2. The</a:t>
            </a:r>
            <a:r>
              <a:rPr lang="en-US" sz="3600" u="sng" dirty="0"/>
              <a:t> painting </a:t>
            </a:r>
            <a:r>
              <a:rPr lang="en-US" sz="3600" b="1" u="sng" dirty="0">
                <a:solidFill>
                  <a:srgbClr val="00B0F0"/>
                </a:solidFill>
              </a:rPr>
              <a:t>that</a:t>
            </a:r>
            <a:r>
              <a:rPr lang="en-US" sz="3600" b="1" dirty="0">
                <a:solidFill>
                  <a:srgbClr val="00B0F0"/>
                </a:solidFill>
              </a:rPr>
              <a:t> Mary chose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is truly beautiful.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3200" dirty="0"/>
              <a:t>3. The dinner is still being prepared, </a:t>
            </a:r>
            <a:r>
              <a:rPr lang="en-US" sz="3200" b="1" dirty="0"/>
              <a:t>and we promised to</a:t>
            </a:r>
            <a:r>
              <a:rPr lang="en-US" sz="3200" dirty="0"/>
              <a:t> </a:t>
            </a:r>
            <a:r>
              <a:rPr lang="en-US" sz="3200" b="1" dirty="0"/>
              <a:t>serve the dinner at eight sharp</a:t>
            </a:r>
            <a:r>
              <a:rPr lang="en-US" sz="3200" dirty="0"/>
              <a:t>.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r>
              <a:rPr lang="en-US" sz="3200" dirty="0"/>
              <a:t>4. The CD player is going on sale tomorrow, </a:t>
            </a:r>
            <a:r>
              <a:rPr lang="en-US" sz="3200" b="1" dirty="0"/>
              <a:t>and Ginger</a:t>
            </a:r>
            <a:r>
              <a:rPr lang="en-US" sz="3200" dirty="0"/>
              <a:t> </a:t>
            </a:r>
            <a:r>
              <a:rPr lang="en-US" sz="3200" b="1" dirty="0"/>
              <a:t>bought the CD player just yesterday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7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1331</TotalTime>
  <Words>446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Damask</vt:lpstr>
      <vt:lpstr>Adjective clauses 1 </vt:lpstr>
      <vt:lpstr>2</vt:lpstr>
      <vt:lpstr>3</vt:lpstr>
      <vt:lpstr>4 </vt:lpstr>
      <vt:lpstr>The adjective clause follows its antecedent—the word it is talking about. </vt:lpstr>
      <vt:lpstr>The adjective clause follows its antecedent—the word it is talking about.</vt:lpstr>
      <vt:lpstr>1</vt:lpstr>
      <vt:lpstr>1</vt:lpstr>
      <vt:lpstr>9</vt:lpstr>
      <vt:lpstr>10</vt:lpstr>
      <vt:lpstr> </vt:lpstr>
      <vt:lpstr>1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clauses 1</dc:title>
  <dc:creator>Brockman</dc:creator>
  <cp:lastModifiedBy>camille.sylvester</cp:lastModifiedBy>
  <cp:revision>49</cp:revision>
  <cp:lastPrinted>2011-10-23T17:43:45Z</cp:lastPrinted>
  <dcterms:created xsi:type="dcterms:W3CDTF">2010-10-24T21:52:55Z</dcterms:created>
  <dcterms:modified xsi:type="dcterms:W3CDTF">2018-11-13T15:14:25Z</dcterms:modified>
</cp:coreProperties>
</file>