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863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47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20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4580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007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327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9590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069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801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45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0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090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5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199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69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6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4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AF7D3B0-9FB8-43D1-939A-499F212BDE0A}" type="datetimeFigureOut">
              <a:rPr lang="en-US" smtClean="0"/>
              <a:pPr/>
              <a:t>9/4/2018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DD1A4-B6E7-4E6C-933D-85EE03718D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1721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Verbal-Participial </a:t>
            </a:r>
            <a:r>
              <a:rPr lang="en-US"/>
              <a:t>Phrase </a:t>
            </a:r>
            <a:r>
              <a:rPr lang="en-US" smtClean="0"/>
              <a:t>1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1090020"/>
          </a:xfrm>
        </p:spPr>
        <p:txBody>
          <a:bodyPr>
            <a:normAutofit/>
          </a:bodyPr>
          <a:lstStyle/>
          <a:p>
            <a:r>
              <a:rPr lang="en-US" sz="2800" dirty="0"/>
              <a:t>Participial phrases begin with verbs ending with </a:t>
            </a:r>
            <a:r>
              <a:rPr lang="en-US" sz="2800" b="1" dirty="0" err="1" smtClean="0"/>
              <a:t>ing</a:t>
            </a:r>
            <a:r>
              <a:rPr lang="en-US" sz="2800" b="1" dirty="0"/>
              <a:t> </a:t>
            </a:r>
            <a:r>
              <a:rPr lang="en-US" sz="2800" b="1" dirty="0" smtClean="0"/>
              <a:t>or ED</a:t>
            </a:r>
            <a:r>
              <a:rPr lang="en-US" sz="2800" dirty="0" smtClean="0"/>
              <a:t>.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228600"/>
          </a:xfrm>
        </p:spPr>
        <p:txBody>
          <a:bodyPr/>
          <a:lstStyle/>
          <a:p>
            <a:r>
              <a:rPr lang="en-US" sz="800" dirty="0"/>
              <a:t>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838199"/>
            <a:ext cx="6711654" cy="5410207"/>
          </a:xfrm>
        </p:spPr>
        <p:txBody>
          <a:bodyPr/>
          <a:lstStyle/>
          <a:p>
            <a:pPr>
              <a:buNone/>
            </a:pPr>
            <a:r>
              <a:rPr lang="en-US" sz="3200" dirty="0"/>
              <a:t>6. We found Mr. Jenkins in his </a:t>
            </a:r>
            <a:r>
              <a:rPr lang="en-US" sz="3200" u="sng" dirty="0"/>
              <a:t>backyard</a:t>
            </a:r>
            <a:r>
              <a:rPr lang="en-US" sz="3200" b="1" u="sng" dirty="0">
                <a:solidFill>
                  <a:srgbClr val="FFFF00"/>
                </a:solidFill>
              </a:rPr>
              <a:t>, hoeing </a:t>
            </a:r>
            <a:r>
              <a:rPr lang="en-US" sz="3200" b="1" dirty="0">
                <a:solidFill>
                  <a:srgbClr val="FFFF00"/>
                </a:solidFill>
              </a:rPr>
              <a:t>his </a:t>
            </a:r>
            <a:r>
              <a:rPr lang="en-US" sz="3200" b="1" u="sng" dirty="0">
                <a:solidFill>
                  <a:srgbClr val="FFFF00"/>
                </a:solidFill>
              </a:rPr>
              <a:t>garden.</a:t>
            </a:r>
          </a:p>
          <a:p>
            <a:pPr>
              <a:buNone/>
            </a:pPr>
            <a:r>
              <a:rPr lang="en-US" sz="3200" dirty="0"/>
              <a:t> </a:t>
            </a:r>
          </a:p>
          <a:p>
            <a:pPr>
              <a:buNone/>
            </a:pPr>
            <a:r>
              <a:rPr lang="en-US" sz="3200" dirty="0"/>
              <a:t>7.</a:t>
            </a:r>
            <a:r>
              <a:rPr lang="en-US" sz="3200" u="sng" dirty="0"/>
              <a:t> </a:t>
            </a:r>
            <a:r>
              <a:rPr lang="en-US" sz="3200" b="1" u="sng" dirty="0">
                <a:solidFill>
                  <a:srgbClr val="FFFF00"/>
                </a:solidFill>
              </a:rPr>
              <a:t>Reading </a:t>
            </a:r>
            <a:r>
              <a:rPr lang="en-US" sz="3200" b="1" dirty="0">
                <a:solidFill>
                  <a:srgbClr val="FFFF00"/>
                </a:solidFill>
              </a:rPr>
              <a:t>the list of </a:t>
            </a:r>
            <a:r>
              <a:rPr lang="en-US" sz="3200" b="1" u="sng" dirty="0">
                <a:solidFill>
                  <a:srgbClr val="FFFF00"/>
                </a:solidFill>
              </a:rPr>
              <a:t>winners, </a:t>
            </a:r>
            <a:r>
              <a:rPr lang="en-US" sz="3200" u="sng" dirty="0"/>
              <a:t>I </a:t>
            </a:r>
            <a:r>
              <a:rPr lang="en-US" sz="3200" dirty="0"/>
              <a:t>hoped to see my name.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0609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0"/>
            <a:ext cx="7055380" cy="76200"/>
          </a:xfrm>
        </p:spPr>
        <p:txBody>
          <a:bodyPr/>
          <a:lstStyle/>
          <a:p>
            <a:r>
              <a:rPr lang="en-US" sz="800" dirty="0"/>
              <a:t>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016454" cy="5638800"/>
          </a:xfrm>
        </p:spPr>
        <p:txBody>
          <a:bodyPr/>
          <a:lstStyle/>
          <a:p>
            <a:endParaRPr lang="en-US" dirty="0"/>
          </a:p>
          <a:p>
            <a:r>
              <a:rPr lang="en-US" sz="2800" dirty="0"/>
              <a:t>A.  </a:t>
            </a:r>
            <a:r>
              <a:rPr lang="en-US" sz="3200" b="1" dirty="0">
                <a:solidFill>
                  <a:srgbClr val="FFFF00"/>
                </a:solidFill>
              </a:rPr>
              <a:t>Reaching for the sugar </a:t>
            </a:r>
            <a:r>
              <a:rPr lang="en-US" sz="3200" dirty="0"/>
              <a:t>Jeff knocked over a glass.</a:t>
            </a:r>
          </a:p>
          <a:p>
            <a:endParaRPr lang="en-US" sz="3200" dirty="0"/>
          </a:p>
          <a:p>
            <a:r>
              <a:rPr lang="en-US" sz="3200" dirty="0"/>
              <a:t> B.</a:t>
            </a:r>
            <a:r>
              <a:rPr lang="en-US" sz="3200" dirty="0">
                <a:solidFill>
                  <a:srgbClr val="FFFF00"/>
                </a:solidFill>
              </a:rPr>
              <a:t> </a:t>
            </a:r>
            <a:r>
              <a:rPr lang="en-US" sz="3200" b="1" dirty="0">
                <a:solidFill>
                  <a:srgbClr val="FFFF00"/>
                </a:solidFill>
              </a:rPr>
              <a:t>Reaching for the sugar, </a:t>
            </a:r>
            <a:r>
              <a:rPr lang="en-US" sz="3200" dirty="0"/>
              <a:t>Jeff knocked over a glass.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857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152400"/>
            <a:ext cx="7055380" cy="152400"/>
          </a:xfrm>
        </p:spPr>
        <p:txBody>
          <a:bodyPr/>
          <a:lstStyle/>
          <a:p>
            <a:r>
              <a:rPr lang="en-US" sz="800" dirty="0"/>
              <a:t>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700" y="457201"/>
            <a:ext cx="6711654" cy="5791206"/>
          </a:xfrm>
        </p:spPr>
        <p:txBody>
          <a:bodyPr/>
          <a:lstStyle/>
          <a:p>
            <a:r>
              <a:rPr lang="en-US" u="sng" dirty="0"/>
              <a:t>Participles</a:t>
            </a:r>
            <a:endParaRPr lang="en-US" dirty="0"/>
          </a:p>
          <a:p>
            <a:r>
              <a:rPr lang="en-US" sz="3200" b="1" dirty="0">
                <a:solidFill>
                  <a:srgbClr val="FFFF00"/>
                </a:solidFill>
              </a:rPr>
              <a:t>Suffering </a:t>
            </a:r>
            <a:r>
              <a:rPr lang="en-US" sz="3200" dirty="0"/>
              <a:t>through bloody noses and </a:t>
            </a:r>
            <a:r>
              <a:rPr lang="en-US" sz="3200" b="1" dirty="0" smtClean="0">
                <a:solidFill>
                  <a:srgbClr val="FFFF00"/>
                </a:solidFill>
              </a:rPr>
              <a:t>breathing</a:t>
            </a:r>
            <a:r>
              <a:rPr lang="en-US" sz="3200" dirty="0" smtClean="0"/>
              <a:t> drills</a:t>
            </a:r>
            <a:r>
              <a:rPr lang="en-US" sz="3200" dirty="0"/>
              <a:t>, Jerry prepares himself to swim through the mysterious tunnel.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63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800" b="1" dirty="0"/>
              <a:t>Bob needed a haircut,</a:t>
            </a:r>
            <a:r>
              <a:rPr lang="en-US" sz="2800" dirty="0"/>
              <a:t> and he looked for a barber shop.                                    </a:t>
            </a:r>
            <a:r>
              <a:rPr lang="en-US" sz="2800" b="1" dirty="0"/>
              <a:t>(Bob)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/>
              <a:t>Model sentence: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Needing a haircut, </a:t>
            </a:r>
            <a:r>
              <a:rPr lang="en-US" sz="2800" dirty="0"/>
              <a:t>Bob looked for a barber shop.           Front </a:t>
            </a:r>
          </a:p>
          <a:p>
            <a:r>
              <a:rPr lang="en-US" sz="2800" dirty="0"/>
              <a:t>Bob</a:t>
            </a:r>
            <a:r>
              <a:rPr lang="en-US" sz="2800" b="1" dirty="0">
                <a:solidFill>
                  <a:srgbClr val="FFFF00"/>
                </a:solidFill>
              </a:rPr>
              <a:t>, needing a haircut, </a:t>
            </a:r>
            <a:r>
              <a:rPr lang="en-US" sz="2800" dirty="0"/>
              <a:t>looked for a barber shop.           Middle</a:t>
            </a:r>
          </a:p>
          <a:p>
            <a:r>
              <a:rPr lang="en-US" sz="2800" dirty="0"/>
              <a:t>Bob looked for a barber shop</a:t>
            </a:r>
            <a:r>
              <a:rPr lang="en-US" sz="2800" b="1" dirty="0">
                <a:solidFill>
                  <a:srgbClr val="FFFF00"/>
                </a:solidFill>
              </a:rPr>
              <a:t>, needing a haircut.            </a:t>
            </a:r>
            <a:r>
              <a:rPr lang="en-US" sz="2800" dirty="0"/>
              <a:t>Back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r>
              <a:rPr lang="en-US" sz="800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b="1" dirty="0"/>
              <a:t>Aunt Mae lives alone.</a:t>
            </a:r>
            <a:r>
              <a:rPr lang="en-US" sz="2800" dirty="0"/>
              <a:t> (</a:t>
            </a:r>
            <a:r>
              <a:rPr lang="en-US" sz="2800" b="1" dirty="0"/>
              <a:t>ing</a:t>
            </a:r>
            <a:r>
              <a:rPr lang="en-US" sz="2800" dirty="0"/>
              <a:t>) She is often lonesome for company.                       </a:t>
            </a:r>
            <a:r>
              <a:rPr lang="en-US" sz="2800" b="1" dirty="0"/>
              <a:t>(Aunt Mae)</a:t>
            </a:r>
          </a:p>
          <a:p>
            <a:pPr>
              <a:buNone/>
            </a:pPr>
            <a:r>
              <a:rPr lang="en-US" sz="2800" dirty="0"/>
              <a:t>			</a:t>
            </a:r>
          </a:p>
          <a:p>
            <a:r>
              <a:rPr lang="en-US" sz="2800" dirty="0"/>
              <a:t>Model sentence (PCL):</a:t>
            </a:r>
          </a:p>
          <a:p>
            <a:r>
              <a:rPr lang="en-US" sz="2800" b="1" u="sng" dirty="0">
                <a:solidFill>
                  <a:srgbClr val="FFFF00"/>
                </a:solidFill>
              </a:rPr>
              <a:t>Living alone,</a:t>
            </a:r>
            <a:r>
              <a:rPr lang="en-US" sz="2800" u="sng" dirty="0">
                <a:solidFill>
                  <a:srgbClr val="FFFF00"/>
                </a:solidFill>
              </a:rPr>
              <a:t> </a:t>
            </a:r>
            <a:r>
              <a:rPr lang="en-US" sz="2800" u="sng" dirty="0"/>
              <a:t>Aunt </a:t>
            </a:r>
            <a:r>
              <a:rPr lang="en-US" sz="2800" dirty="0"/>
              <a:t>Mae is often lonesome for company.            Front</a:t>
            </a:r>
          </a:p>
          <a:p>
            <a:r>
              <a:rPr lang="en-US" sz="2800" dirty="0"/>
              <a:t>Aunt </a:t>
            </a:r>
            <a:r>
              <a:rPr lang="en-US" sz="2800" u="sng" dirty="0"/>
              <a:t>Mae</a:t>
            </a:r>
            <a:r>
              <a:rPr lang="en-US" sz="2800" b="1" u="sng" dirty="0">
                <a:solidFill>
                  <a:srgbClr val="FFFF00"/>
                </a:solidFill>
              </a:rPr>
              <a:t>, living alone,</a:t>
            </a:r>
            <a:r>
              <a:rPr lang="en-US" sz="2800" dirty="0">
                <a:solidFill>
                  <a:srgbClr val="FFFF00"/>
                </a:solidFill>
              </a:rPr>
              <a:t> </a:t>
            </a:r>
            <a:r>
              <a:rPr lang="en-US" sz="2800" u="sng" dirty="0">
                <a:solidFill>
                  <a:srgbClr val="FFFF00"/>
                </a:solidFill>
              </a:rPr>
              <a:t>is </a:t>
            </a:r>
            <a:r>
              <a:rPr lang="en-US" sz="2800" dirty="0"/>
              <a:t>often lonesome for company.             Middle</a:t>
            </a:r>
          </a:p>
          <a:p>
            <a:r>
              <a:rPr lang="en-US" sz="2800" dirty="0"/>
              <a:t>Aunt Mae is often lonesome for </a:t>
            </a:r>
            <a:r>
              <a:rPr lang="en-US" sz="2800" u="sng" dirty="0"/>
              <a:t>company</a:t>
            </a:r>
            <a:r>
              <a:rPr lang="en-US" sz="2800" b="1" u="sng" dirty="0">
                <a:solidFill>
                  <a:srgbClr val="FFFF00"/>
                </a:solidFill>
              </a:rPr>
              <a:t>, living alone.</a:t>
            </a:r>
            <a:r>
              <a:rPr lang="en-US" sz="2800" b="1" dirty="0">
                <a:solidFill>
                  <a:srgbClr val="FFFF00"/>
                </a:solidFill>
              </a:rPr>
              <a:t>              </a:t>
            </a:r>
            <a:r>
              <a:rPr lang="en-US" sz="2800" dirty="0"/>
              <a:t>Back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lvl="0"/>
            <a:r>
              <a:rPr lang="en-US" sz="3200" dirty="0"/>
              <a:t>1. The dog came into the house, and </a:t>
            </a:r>
            <a:r>
              <a:rPr lang="en-US" sz="3200" b="1" dirty="0"/>
              <a:t>it was shivering with cold</a:t>
            </a:r>
            <a:r>
              <a:rPr lang="en-US" sz="3200" dirty="0"/>
              <a:t>.    (</a:t>
            </a:r>
            <a:r>
              <a:rPr lang="en-US" sz="3200" b="1" dirty="0"/>
              <a:t>ing</a:t>
            </a:r>
            <a:r>
              <a:rPr lang="en-US" sz="3200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8762"/>
          </a:xfrm>
        </p:spPr>
        <p:txBody>
          <a:bodyPr>
            <a:normAutofit/>
          </a:bodyPr>
          <a:lstStyle/>
          <a:p>
            <a:r>
              <a:rPr lang="en-US" sz="800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1. The dog came into the</a:t>
            </a:r>
            <a:r>
              <a:rPr lang="en-US" sz="2800" u="sng" dirty="0"/>
              <a:t> house</a:t>
            </a:r>
            <a:r>
              <a:rPr lang="en-US" sz="2800" b="1" u="sng" dirty="0">
                <a:solidFill>
                  <a:srgbClr val="FFFF00"/>
                </a:solidFill>
              </a:rPr>
              <a:t>, shivering with cold.</a:t>
            </a:r>
          </a:p>
          <a:p>
            <a:pPr>
              <a:buNone/>
            </a:pPr>
            <a:r>
              <a:rPr lang="en-US" sz="2800" dirty="0"/>
              <a:t>    The </a:t>
            </a:r>
            <a:r>
              <a:rPr lang="en-US" sz="2800" u="sng" dirty="0"/>
              <a:t>dog</a:t>
            </a:r>
            <a:r>
              <a:rPr lang="en-US" sz="2800" b="1" u="sng" dirty="0">
                <a:solidFill>
                  <a:srgbClr val="FFFF00"/>
                </a:solidFill>
              </a:rPr>
              <a:t>, shivering</a:t>
            </a:r>
            <a:r>
              <a:rPr lang="en-US" sz="2800" b="1" dirty="0">
                <a:solidFill>
                  <a:srgbClr val="FFFF00"/>
                </a:solidFill>
              </a:rPr>
              <a:t> with </a:t>
            </a:r>
            <a:r>
              <a:rPr lang="en-US" sz="2800" b="1" u="sng" dirty="0">
                <a:solidFill>
                  <a:srgbClr val="FFFF00"/>
                </a:solidFill>
              </a:rPr>
              <a:t>cold, </a:t>
            </a:r>
            <a:r>
              <a:rPr lang="en-US" sz="2800" u="sng" dirty="0"/>
              <a:t>came </a:t>
            </a:r>
            <a:r>
              <a:rPr lang="en-US" sz="2800" dirty="0"/>
              <a:t>into the house.</a:t>
            </a:r>
          </a:p>
          <a:p>
            <a:pPr>
              <a:buNone/>
            </a:pPr>
            <a:r>
              <a:rPr lang="en-US" sz="2800" dirty="0"/>
              <a:t>   </a:t>
            </a:r>
            <a:r>
              <a:rPr lang="en-US" sz="2800" u="sng" dirty="0"/>
              <a:t> </a:t>
            </a:r>
            <a:r>
              <a:rPr lang="en-US" sz="2800" b="1" u="sng" dirty="0">
                <a:solidFill>
                  <a:srgbClr val="FFFF00"/>
                </a:solidFill>
              </a:rPr>
              <a:t>Shivering </a:t>
            </a:r>
            <a:r>
              <a:rPr lang="en-US" sz="2800" b="1" dirty="0">
                <a:solidFill>
                  <a:srgbClr val="FFFF00"/>
                </a:solidFill>
              </a:rPr>
              <a:t>with </a:t>
            </a:r>
            <a:r>
              <a:rPr lang="en-US" sz="2800" b="1" u="sng" dirty="0">
                <a:solidFill>
                  <a:srgbClr val="FFFF00"/>
                </a:solidFill>
              </a:rPr>
              <a:t>cold, </a:t>
            </a:r>
            <a:r>
              <a:rPr lang="en-US" sz="2800" u="sng" dirty="0"/>
              <a:t>the dog </a:t>
            </a:r>
            <a:r>
              <a:rPr lang="en-US" sz="2800" dirty="0"/>
              <a:t>came into the house.</a:t>
            </a:r>
          </a:p>
          <a:p>
            <a:r>
              <a:rPr lang="en-US" sz="2800" dirty="0"/>
              <a:t> 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sz="3200" dirty="0"/>
              <a:t>2.  I picked up the hot pan, and </a:t>
            </a:r>
            <a:r>
              <a:rPr lang="en-US" sz="3200" b="1" dirty="0"/>
              <a:t>I thought it was cold.      </a:t>
            </a:r>
            <a:r>
              <a:rPr lang="en-US" sz="3200" dirty="0"/>
              <a:t>(</a:t>
            </a:r>
            <a:r>
              <a:rPr lang="en-US" sz="3200" b="1" dirty="0" err="1"/>
              <a:t>ing</a:t>
            </a:r>
            <a:r>
              <a:rPr lang="en-US" sz="3200" dirty="0"/>
              <a:t>)</a:t>
            </a:r>
          </a:p>
          <a:p>
            <a:pPr lvl="0"/>
            <a:endParaRPr lang="en-US" sz="3200" dirty="0"/>
          </a:p>
          <a:p>
            <a:r>
              <a:rPr lang="en-US" sz="3200" b="1" dirty="0"/>
              <a:t>3. We heard a loud crash,</a:t>
            </a:r>
            <a:r>
              <a:rPr lang="en-US" sz="3200" dirty="0"/>
              <a:t> and we rushed to the window.    (</a:t>
            </a:r>
            <a:r>
              <a:rPr lang="en-US" sz="3200" b="1" dirty="0" err="1"/>
              <a:t>ing</a:t>
            </a:r>
            <a:r>
              <a:rPr lang="en-US" sz="3200" dirty="0"/>
              <a:t>)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4257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US" sz="3200" dirty="0"/>
              <a:t>2.  I picked up the hot </a:t>
            </a:r>
            <a:r>
              <a:rPr lang="en-US" sz="3200" u="sng" dirty="0"/>
              <a:t>pan</a:t>
            </a:r>
            <a:r>
              <a:rPr lang="en-US" sz="3200" u="sng" dirty="0">
                <a:solidFill>
                  <a:srgbClr val="FFFF00"/>
                </a:solidFill>
              </a:rPr>
              <a:t>, </a:t>
            </a:r>
            <a:r>
              <a:rPr lang="en-US" sz="3200" b="1" u="sng" dirty="0">
                <a:solidFill>
                  <a:srgbClr val="FFFF00"/>
                </a:solidFill>
              </a:rPr>
              <a:t>thinking </a:t>
            </a:r>
            <a:r>
              <a:rPr lang="en-US" sz="3200" b="1" dirty="0">
                <a:solidFill>
                  <a:srgbClr val="FFFF00"/>
                </a:solidFill>
              </a:rPr>
              <a:t>it was </a:t>
            </a:r>
            <a:r>
              <a:rPr lang="en-US" sz="3200" b="1" u="sng" dirty="0">
                <a:solidFill>
                  <a:srgbClr val="FFFF00"/>
                </a:solidFill>
              </a:rPr>
              <a:t>cold.</a:t>
            </a:r>
          </a:p>
          <a:p>
            <a:pPr>
              <a:buNone/>
            </a:pPr>
            <a:r>
              <a:rPr lang="en-US" sz="3200" dirty="0">
                <a:solidFill>
                  <a:srgbClr val="FFFF00"/>
                </a:solidFill>
              </a:rPr>
              <a:t>     </a:t>
            </a:r>
            <a:r>
              <a:rPr lang="en-US" sz="3200" u="sng" dirty="0">
                <a:solidFill>
                  <a:srgbClr val="FFFF00"/>
                </a:solidFill>
              </a:rPr>
              <a:t> </a:t>
            </a:r>
            <a:r>
              <a:rPr lang="en-US" sz="3200" b="1" u="sng" dirty="0">
                <a:solidFill>
                  <a:srgbClr val="FFFF00"/>
                </a:solidFill>
              </a:rPr>
              <a:t>Thinking </a:t>
            </a:r>
            <a:r>
              <a:rPr lang="en-US" sz="3200" b="1" dirty="0">
                <a:solidFill>
                  <a:srgbClr val="FFFF00"/>
                </a:solidFill>
              </a:rPr>
              <a:t>it was </a:t>
            </a:r>
            <a:r>
              <a:rPr lang="en-US" sz="3200" b="1" u="sng" dirty="0">
                <a:solidFill>
                  <a:srgbClr val="FFFF00"/>
                </a:solidFill>
              </a:rPr>
              <a:t>cold, </a:t>
            </a:r>
            <a:r>
              <a:rPr lang="en-US" sz="3200" u="sng" dirty="0"/>
              <a:t>I </a:t>
            </a:r>
            <a:r>
              <a:rPr lang="en-US" sz="3200" dirty="0"/>
              <a:t>picked up the hot pan.</a:t>
            </a:r>
          </a:p>
          <a:p>
            <a:endParaRPr lang="en-US" sz="3200" dirty="0"/>
          </a:p>
          <a:p>
            <a:r>
              <a:rPr lang="en-US" sz="3200" dirty="0"/>
              <a:t>3. </a:t>
            </a:r>
            <a:r>
              <a:rPr lang="en-US" sz="3200" b="1" u="sng" dirty="0">
                <a:solidFill>
                  <a:srgbClr val="FFFF00"/>
                </a:solidFill>
              </a:rPr>
              <a:t>Hearing</a:t>
            </a:r>
            <a:r>
              <a:rPr lang="en-US" sz="3200" b="1" dirty="0">
                <a:solidFill>
                  <a:srgbClr val="FFFF00"/>
                </a:solidFill>
              </a:rPr>
              <a:t> a loud </a:t>
            </a:r>
            <a:r>
              <a:rPr lang="en-US" sz="3200" b="1" u="sng" dirty="0">
                <a:solidFill>
                  <a:srgbClr val="FFFF00"/>
                </a:solidFill>
              </a:rPr>
              <a:t>crash, </a:t>
            </a:r>
            <a:r>
              <a:rPr lang="en-US" sz="3200" u="sng" dirty="0"/>
              <a:t>we </a:t>
            </a:r>
            <a:r>
              <a:rPr lang="en-US" sz="3200" dirty="0"/>
              <a:t>rushed to the window.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5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 </a:t>
            </a:r>
            <a:endParaRPr lang="en-US" sz="3200" dirty="0"/>
          </a:p>
          <a:p>
            <a:pPr lvl="0">
              <a:buNone/>
            </a:pPr>
            <a:r>
              <a:rPr lang="en-US" sz="3200" dirty="0"/>
              <a:t>4.  </a:t>
            </a:r>
            <a:r>
              <a:rPr lang="en-US" sz="3200" b="1" dirty="0"/>
              <a:t>Jeff reached for the sugar, and</a:t>
            </a:r>
            <a:r>
              <a:rPr lang="en-US" sz="3200" dirty="0"/>
              <a:t> he knocked over a glass. (</a:t>
            </a:r>
            <a:r>
              <a:rPr lang="en-US" sz="3200" b="1" dirty="0"/>
              <a:t>ing</a:t>
            </a:r>
            <a:r>
              <a:rPr lang="en-US" sz="3200" dirty="0"/>
              <a:t>)</a:t>
            </a:r>
          </a:p>
          <a:p>
            <a:pPr>
              <a:buNone/>
            </a:pPr>
            <a:r>
              <a:rPr lang="en-US" sz="3200" dirty="0"/>
              <a:t> </a:t>
            </a:r>
          </a:p>
          <a:p>
            <a:pPr lvl="0">
              <a:buNone/>
            </a:pPr>
            <a:r>
              <a:rPr lang="en-US" sz="3200" dirty="0"/>
              <a:t>5. </a:t>
            </a:r>
            <a:r>
              <a:rPr lang="en-US" sz="3200" b="1" dirty="0"/>
              <a:t>Larry thought the paint was dry, </a:t>
            </a:r>
            <a:r>
              <a:rPr lang="en-US" sz="3200" dirty="0"/>
              <a:t>and he sat on the bench. (</a:t>
            </a:r>
            <a:r>
              <a:rPr lang="en-US" sz="3200" b="1" dirty="0"/>
              <a:t>ing</a:t>
            </a:r>
            <a:r>
              <a:rPr lang="en-US" sz="3200" dirty="0"/>
              <a:t>)</a:t>
            </a:r>
          </a:p>
          <a:p>
            <a:pPr>
              <a:buNone/>
            </a:pPr>
            <a:r>
              <a:rPr lang="en-US" sz="3200" dirty="0"/>
              <a:t> </a:t>
            </a:r>
          </a:p>
          <a:p>
            <a:pPr lvl="0">
              <a:buNone/>
            </a:pPr>
            <a:r>
              <a:rPr lang="en-US" sz="3200" dirty="0"/>
              <a:t>6. We found Mr. Jenkins in his backyard, and </a:t>
            </a:r>
            <a:r>
              <a:rPr lang="en-US" sz="3200" b="1" dirty="0"/>
              <a:t>he was hoeing his garden.</a:t>
            </a:r>
            <a:r>
              <a:rPr lang="en-US" sz="3200" dirty="0"/>
              <a:t>   (</a:t>
            </a:r>
            <a:r>
              <a:rPr lang="en-US" sz="3200" b="1" dirty="0"/>
              <a:t>ing</a:t>
            </a:r>
            <a:r>
              <a:rPr lang="en-US" sz="3200" dirty="0"/>
              <a:t>)</a:t>
            </a:r>
          </a:p>
          <a:p>
            <a:pPr>
              <a:buNone/>
            </a:pPr>
            <a:r>
              <a:rPr lang="en-US" sz="3200" dirty="0"/>
              <a:t> </a:t>
            </a:r>
          </a:p>
          <a:p>
            <a:pPr lvl="0">
              <a:buNone/>
            </a:pPr>
            <a:r>
              <a:rPr lang="en-US" sz="3200" b="1" dirty="0"/>
              <a:t>7. I read the list of winners, </a:t>
            </a:r>
            <a:r>
              <a:rPr lang="en-US" sz="3200" dirty="0"/>
              <a:t>and I hoped to see my name.   (</a:t>
            </a:r>
            <a:r>
              <a:rPr lang="en-US" sz="3200" b="1" dirty="0"/>
              <a:t>ing</a:t>
            </a:r>
            <a:r>
              <a:rPr lang="en-US" sz="3200" dirty="0"/>
              <a:t>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rmAutofit fontScale="90000"/>
          </a:bodyPr>
          <a:lstStyle/>
          <a:p>
            <a:r>
              <a:rPr lang="en-US" sz="800" dirty="0"/>
              <a:t>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467600" cy="5943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/>
              <a:t>   </a:t>
            </a:r>
          </a:p>
          <a:p>
            <a:pPr>
              <a:buNone/>
            </a:pPr>
            <a:r>
              <a:rPr lang="en-US" sz="4500" dirty="0"/>
              <a:t>4. </a:t>
            </a:r>
            <a:r>
              <a:rPr lang="en-US" sz="4500" u="sng" dirty="0"/>
              <a:t> </a:t>
            </a:r>
            <a:r>
              <a:rPr lang="en-US" sz="4500" b="1" u="sng" dirty="0">
                <a:solidFill>
                  <a:srgbClr val="FFFF00"/>
                </a:solidFill>
              </a:rPr>
              <a:t>Reaching </a:t>
            </a:r>
            <a:r>
              <a:rPr lang="en-US" sz="4500" b="1" dirty="0">
                <a:solidFill>
                  <a:srgbClr val="FFFF00"/>
                </a:solidFill>
              </a:rPr>
              <a:t>for the </a:t>
            </a:r>
            <a:r>
              <a:rPr lang="en-US" sz="4500" b="1" u="sng" dirty="0">
                <a:solidFill>
                  <a:srgbClr val="FFFF00"/>
                </a:solidFill>
              </a:rPr>
              <a:t>sugar, </a:t>
            </a:r>
            <a:r>
              <a:rPr lang="en-US" sz="4500" u="sng" dirty="0"/>
              <a:t>Jeff </a:t>
            </a:r>
            <a:r>
              <a:rPr lang="en-US" sz="4500" dirty="0"/>
              <a:t>knocked over a glass.</a:t>
            </a:r>
          </a:p>
          <a:p>
            <a:pPr>
              <a:buNone/>
            </a:pPr>
            <a:r>
              <a:rPr lang="en-US" sz="4500" dirty="0"/>
              <a:t>      </a:t>
            </a:r>
            <a:r>
              <a:rPr lang="en-US" sz="4500" u="sng" dirty="0"/>
              <a:t>Jeff</a:t>
            </a:r>
            <a:r>
              <a:rPr lang="en-US" sz="4500" b="1" u="sng" dirty="0">
                <a:solidFill>
                  <a:srgbClr val="FFFF00"/>
                </a:solidFill>
              </a:rPr>
              <a:t>, reaching </a:t>
            </a:r>
            <a:r>
              <a:rPr lang="en-US" sz="4500" b="1" dirty="0">
                <a:solidFill>
                  <a:srgbClr val="FFFF00"/>
                </a:solidFill>
              </a:rPr>
              <a:t>for the </a:t>
            </a:r>
            <a:r>
              <a:rPr lang="en-US" sz="4500" b="1" u="sng" dirty="0">
                <a:solidFill>
                  <a:srgbClr val="FFFF00"/>
                </a:solidFill>
              </a:rPr>
              <a:t>sugar, </a:t>
            </a:r>
            <a:r>
              <a:rPr lang="en-US" sz="4500" u="sng" dirty="0"/>
              <a:t>knocked </a:t>
            </a:r>
            <a:r>
              <a:rPr lang="en-US" sz="4500" dirty="0"/>
              <a:t>over a glass.</a:t>
            </a:r>
          </a:p>
          <a:p>
            <a:pPr>
              <a:buNone/>
            </a:pPr>
            <a:r>
              <a:rPr lang="en-US" sz="4500" dirty="0"/>
              <a:t>      Jeff knocked over a </a:t>
            </a:r>
            <a:r>
              <a:rPr lang="en-US" sz="4500" u="sng" dirty="0"/>
              <a:t>glass</a:t>
            </a:r>
            <a:r>
              <a:rPr lang="en-US" sz="4500" b="1" u="sng" dirty="0">
                <a:solidFill>
                  <a:srgbClr val="FFFF00"/>
                </a:solidFill>
              </a:rPr>
              <a:t>, reaching </a:t>
            </a:r>
            <a:r>
              <a:rPr lang="en-US" sz="4500" b="1" dirty="0">
                <a:solidFill>
                  <a:srgbClr val="FFFF00"/>
                </a:solidFill>
              </a:rPr>
              <a:t>for the </a:t>
            </a:r>
            <a:r>
              <a:rPr lang="en-US" sz="4500" b="1" u="sng" dirty="0">
                <a:solidFill>
                  <a:srgbClr val="FFFF00"/>
                </a:solidFill>
              </a:rPr>
              <a:t>sugar.</a:t>
            </a:r>
          </a:p>
          <a:p>
            <a:pPr>
              <a:buNone/>
            </a:pPr>
            <a:r>
              <a:rPr lang="en-US" sz="4500" dirty="0"/>
              <a:t> </a:t>
            </a:r>
          </a:p>
          <a:p>
            <a:pPr>
              <a:buNone/>
            </a:pPr>
            <a:r>
              <a:rPr lang="en-US" sz="4500" dirty="0"/>
              <a:t>5.</a:t>
            </a:r>
            <a:r>
              <a:rPr lang="en-US" sz="4500" u="sng" dirty="0"/>
              <a:t> </a:t>
            </a:r>
            <a:r>
              <a:rPr lang="en-US" sz="4500" b="1" u="sng" dirty="0">
                <a:solidFill>
                  <a:srgbClr val="FFFF00"/>
                </a:solidFill>
              </a:rPr>
              <a:t>Thinking </a:t>
            </a:r>
            <a:r>
              <a:rPr lang="en-US" sz="4500" b="1" dirty="0">
                <a:solidFill>
                  <a:srgbClr val="FFFF00"/>
                </a:solidFill>
              </a:rPr>
              <a:t>the paint was </a:t>
            </a:r>
            <a:r>
              <a:rPr lang="en-US" sz="4500" b="1" u="sng" dirty="0">
                <a:solidFill>
                  <a:srgbClr val="FFFF00"/>
                </a:solidFill>
              </a:rPr>
              <a:t>dry, </a:t>
            </a:r>
            <a:r>
              <a:rPr lang="en-US" sz="4500" u="sng" dirty="0"/>
              <a:t>Larry </a:t>
            </a:r>
            <a:r>
              <a:rPr lang="en-US" sz="4500" dirty="0"/>
              <a:t>sat on the bench.</a:t>
            </a:r>
          </a:p>
          <a:p>
            <a:pPr>
              <a:buNone/>
            </a:pPr>
            <a:r>
              <a:rPr lang="en-US" sz="4500" dirty="0"/>
              <a:t>     </a:t>
            </a:r>
            <a:r>
              <a:rPr lang="en-US" sz="4500" u="sng" dirty="0"/>
              <a:t>Larry</a:t>
            </a:r>
            <a:r>
              <a:rPr lang="en-US" sz="4500" b="1" u="sng" dirty="0">
                <a:solidFill>
                  <a:srgbClr val="FFFF00"/>
                </a:solidFill>
              </a:rPr>
              <a:t>, thinking </a:t>
            </a:r>
            <a:r>
              <a:rPr lang="en-US" sz="4500" b="1" dirty="0">
                <a:solidFill>
                  <a:srgbClr val="FFFF00"/>
                </a:solidFill>
              </a:rPr>
              <a:t>the paint was </a:t>
            </a:r>
            <a:r>
              <a:rPr lang="en-US" sz="4500" b="1" u="sng" dirty="0">
                <a:solidFill>
                  <a:srgbClr val="FFFF00"/>
                </a:solidFill>
              </a:rPr>
              <a:t>dry, </a:t>
            </a:r>
            <a:r>
              <a:rPr lang="en-US" sz="4500" u="sng" dirty="0"/>
              <a:t>sat </a:t>
            </a:r>
            <a:r>
              <a:rPr lang="en-US" sz="4500" dirty="0"/>
              <a:t>on the bench.</a:t>
            </a:r>
          </a:p>
          <a:p>
            <a:pPr>
              <a:buNone/>
            </a:pPr>
            <a:r>
              <a:rPr lang="en-US" sz="4500" dirty="0"/>
              <a:t>    Larry sat on the </a:t>
            </a:r>
            <a:r>
              <a:rPr lang="en-US" sz="4500" u="sng" dirty="0"/>
              <a:t>bench</a:t>
            </a:r>
            <a:r>
              <a:rPr lang="en-US" sz="4500" b="1" u="sng" dirty="0">
                <a:solidFill>
                  <a:srgbClr val="FFFF00"/>
                </a:solidFill>
              </a:rPr>
              <a:t>, thinking </a:t>
            </a:r>
            <a:r>
              <a:rPr lang="en-US" sz="4500" b="1" dirty="0">
                <a:solidFill>
                  <a:srgbClr val="FFFF00"/>
                </a:solidFill>
              </a:rPr>
              <a:t>the paint was </a:t>
            </a:r>
            <a:r>
              <a:rPr lang="en-US" sz="4500" b="1" u="sng" dirty="0">
                <a:solidFill>
                  <a:srgbClr val="FFFF00"/>
                </a:solidFill>
              </a:rPr>
              <a:t>dry</a:t>
            </a:r>
            <a:r>
              <a:rPr lang="en-US" sz="4500" b="1" u="sng" dirty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sz="4000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1025</TotalTime>
  <Words>335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Ion</vt:lpstr>
      <vt:lpstr>Verbal-Participial Phrase 1 </vt:lpstr>
      <vt:lpstr>1</vt:lpstr>
      <vt:lpstr>1</vt:lpstr>
      <vt:lpstr>1</vt:lpstr>
      <vt:lpstr>3</vt:lpstr>
      <vt:lpstr>6</vt:lpstr>
      <vt:lpstr>7</vt:lpstr>
      <vt:lpstr>4</vt:lpstr>
      <vt:lpstr>6</vt:lpstr>
      <vt:lpstr>10</vt:lpstr>
      <vt:lpstr>11</vt:lpstr>
      <vt:lpstr>12</vt:lpstr>
    </vt:vector>
  </TitlesOfParts>
  <Company>PVHS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Verbal—Participial Phrases 1</dc:title>
  <dc:creator>Brockman</dc:creator>
  <cp:lastModifiedBy>Camille Rowley</cp:lastModifiedBy>
  <cp:revision>33</cp:revision>
  <dcterms:created xsi:type="dcterms:W3CDTF">2010-11-10T02:16:51Z</dcterms:created>
  <dcterms:modified xsi:type="dcterms:W3CDTF">2018-09-04T15:04:06Z</dcterms:modified>
</cp:coreProperties>
</file>