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23059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8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9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74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4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76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50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3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2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7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7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57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7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9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3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1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D61E50C-889F-471B-8BB5-4A1A56497180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F448505-8C74-4FFD-8906-B141CF4A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Set-off Elements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Words other than nouns and pronouns can act like appositives, adding information about another word.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866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Same punctuation rules as for appositives. , - ( ) 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sz="3600" dirty="0"/>
              <a:t> 8. The dog was never hostile, but it was    protective. But it was never hostile.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8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924800" cy="5592763"/>
          </a:xfrm>
        </p:spPr>
        <p:txBody>
          <a:bodyPr/>
          <a:lstStyle/>
          <a:p>
            <a:r>
              <a:rPr lang="en-US" sz="2800" dirty="0"/>
              <a:t>Same punctuation rules as for appositives. , - ( ) :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sz="3200" dirty="0"/>
              <a:t>8. The dog was never hostile</a:t>
            </a:r>
            <a:r>
              <a:rPr lang="en-US" sz="3200" b="1" dirty="0"/>
              <a:t>: protective, but never hostile</a:t>
            </a:r>
            <a:r>
              <a:rPr lang="en-US" sz="3200" dirty="0"/>
              <a:t>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dirty="0"/>
              <a:t>Adjective set-off—emphasis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58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2800" dirty="0"/>
              <a:t>Same punctuation rules as for appositives. , - ( ) 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1. Mr. Lewis was never </a:t>
            </a:r>
            <a:r>
              <a:rPr lang="en-US" sz="3200" b="1" dirty="0"/>
              <a:t>harsh</a:t>
            </a:r>
            <a:r>
              <a:rPr lang="en-US" sz="3200" dirty="0"/>
              <a:t>. He was </a:t>
            </a:r>
            <a:r>
              <a:rPr lang="en-US" sz="3200" b="1" dirty="0"/>
              <a:t>firm</a:t>
            </a:r>
            <a:r>
              <a:rPr lang="en-US" sz="3200" dirty="0"/>
              <a:t>, but he wasn’t harsh. </a:t>
            </a:r>
          </a:p>
          <a:p>
            <a:endParaRPr lang="en-US" dirty="0"/>
          </a:p>
          <a:p>
            <a:r>
              <a:rPr lang="en-US" sz="3200" dirty="0"/>
              <a:t>Adjective set-off—emphasis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78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2800" dirty="0"/>
              <a:t>Same punctuation rules as for appositives. , - ( ) 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1. Mr. Lewis was never harsh</a:t>
            </a:r>
            <a:r>
              <a:rPr lang="en-US" sz="3200" b="1" dirty="0"/>
              <a:t>: firm, but not harsh</a:t>
            </a:r>
            <a:r>
              <a:rPr lang="en-US" sz="3200" dirty="0"/>
              <a:t>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Adjective set-off—emphasis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79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924800" cy="5668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dirty="0"/>
              <a:t>2. We felt let down. We did </a:t>
            </a:r>
            <a:r>
              <a:rPr lang="en-US" sz="3200" b="1" dirty="0"/>
              <a:t>not</a:t>
            </a:r>
            <a:r>
              <a:rPr lang="en-US" sz="3200" dirty="0"/>
              <a:t> feel </a:t>
            </a:r>
            <a:r>
              <a:rPr lang="en-US" sz="3200" b="1" dirty="0"/>
              <a:t>betrayed</a:t>
            </a:r>
            <a:r>
              <a:rPr lang="en-US" sz="3200" dirty="0"/>
              <a:t>, but we </a:t>
            </a:r>
            <a:r>
              <a:rPr lang="en-US" sz="3200" b="1" dirty="0"/>
              <a:t>certainly</a:t>
            </a:r>
            <a:r>
              <a:rPr lang="en-US" sz="3200" dirty="0"/>
              <a:t> felt </a:t>
            </a:r>
            <a:r>
              <a:rPr lang="en-US" sz="3200" b="1" dirty="0"/>
              <a:t>let down</a:t>
            </a:r>
            <a:r>
              <a:rPr lang="en-US" sz="3200" dirty="0"/>
              <a:t>.	</a:t>
            </a:r>
            <a:r>
              <a:rPr lang="en-US" sz="3200" b="1" dirty="0"/>
              <a:t>	</a:t>
            </a:r>
            <a:endParaRPr lang="en-US" sz="3200" dirty="0"/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3. They were satisfied with the arrangement for the concert, but they were </a:t>
            </a:r>
            <a:r>
              <a:rPr lang="en-US" sz="3200" b="1" dirty="0"/>
              <a:t>not enthusiastic</a:t>
            </a:r>
            <a:r>
              <a:rPr lang="en-US" sz="3200" dirty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4. Manuel encouraged us to visit. </a:t>
            </a:r>
            <a:r>
              <a:rPr lang="en-US" sz="3200" b="1" dirty="0"/>
              <a:t>In fact</a:t>
            </a:r>
            <a:r>
              <a:rPr lang="en-US" sz="3200" dirty="0"/>
              <a:t>, Manuel </a:t>
            </a:r>
            <a:r>
              <a:rPr lang="en-US" sz="3200" b="1" dirty="0"/>
              <a:t>commanded</a:t>
            </a:r>
            <a:r>
              <a:rPr lang="en-US" sz="3200" dirty="0"/>
              <a:t> us to visit.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5. The jade stone had a waxy feel. It had an </a:t>
            </a:r>
            <a:r>
              <a:rPr lang="en-US" sz="3200" b="1" dirty="0"/>
              <a:t>almost greasy</a:t>
            </a:r>
            <a:r>
              <a:rPr lang="en-US" sz="3200" dirty="0"/>
              <a:t> feel to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05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7200"/>
            <a:ext cx="8001000" cy="5668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/>
              <a:t>2. We felt let down</a:t>
            </a:r>
            <a:r>
              <a:rPr lang="en-US" sz="3200" b="1" dirty="0"/>
              <a:t>: not betrayed, but certainly let 	down</a:t>
            </a:r>
            <a:r>
              <a:rPr lang="en-US" sz="3200" dirty="0"/>
              <a:t>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3200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/>
              <a:t>3. They were satisfied </a:t>
            </a:r>
            <a:r>
              <a:rPr lang="en-US" sz="3200" b="1" dirty="0"/>
              <a:t>(not enthusiastic)</a:t>
            </a:r>
            <a:r>
              <a:rPr lang="en-US" sz="3200" dirty="0"/>
              <a:t> with the arrangement for the concert.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3200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/>
              <a:t>4. Manuel encouraged</a:t>
            </a:r>
            <a:r>
              <a:rPr lang="en-US" sz="3200" b="1" dirty="0"/>
              <a:t>—in fact, commanded—</a:t>
            </a:r>
            <a:r>
              <a:rPr lang="en-US" sz="3200" dirty="0"/>
              <a:t>us to visit.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3200" dirty="0"/>
          </a:p>
          <a:p>
            <a:pPr>
              <a:lnSpc>
                <a:spcPct val="90000"/>
              </a:lnSpc>
              <a:buNone/>
              <a:defRPr/>
            </a:pPr>
            <a:r>
              <a:rPr lang="en-US" sz="3200" dirty="0"/>
              <a:t>5. The jade stone had a waxy</a:t>
            </a:r>
            <a:r>
              <a:rPr lang="en-US" sz="3200" b="1" dirty="0"/>
              <a:t>, almost greasy,</a:t>
            </a:r>
            <a:r>
              <a:rPr lang="en-US" sz="3200" dirty="0"/>
              <a:t> feel.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5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924800" cy="5668963"/>
          </a:xfrm>
        </p:spPr>
        <p:txBody>
          <a:bodyPr>
            <a:normAutofit/>
          </a:bodyPr>
          <a:lstStyle/>
          <a:p>
            <a:r>
              <a:rPr lang="en-US" sz="2800" dirty="0"/>
              <a:t>Same punctuation rules as for appositives. , - ( ) :</a:t>
            </a:r>
          </a:p>
          <a:p>
            <a:endParaRPr lang="en-US" sz="2800" dirty="0"/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1. Paul gobbled</a:t>
            </a:r>
            <a:r>
              <a:rPr lang="en-US" sz="3200" b="1" dirty="0"/>
              <a:t>—inhaled, really—</a:t>
            </a:r>
            <a:r>
              <a:rPr lang="en-US" sz="3200" dirty="0"/>
              <a:t>a quick lunch.</a:t>
            </a:r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		Verb plus a modifier (inhaled, really)    	adds information about another verb 	(gobbled).</a:t>
            </a:r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2. </a:t>
            </a:r>
            <a:r>
              <a:rPr lang="en-US" sz="3200" dirty="0" err="1"/>
              <a:t>Micki</a:t>
            </a:r>
            <a:r>
              <a:rPr lang="en-US" sz="3200" dirty="0"/>
              <a:t> looked lovely</a:t>
            </a:r>
            <a:r>
              <a:rPr lang="en-US" sz="3200" b="1" dirty="0"/>
              <a:t>—indeed, truly radiant</a:t>
            </a:r>
            <a:r>
              <a:rPr lang="en-US" sz="3200" dirty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   	 An adjective plus its modifiers 	adds information about another  	adjective.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008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772400" cy="5668963"/>
          </a:xfrm>
        </p:spPr>
        <p:txBody>
          <a:bodyPr>
            <a:normAutofit/>
          </a:bodyPr>
          <a:lstStyle/>
          <a:p>
            <a:r>
              <a:rPr lang="en-US" sz="2800" dirty="0"/>
              <a:t>Same punctuation rules as for appositives. , - ( ) :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3. The clerk was a nerd</a:t>
            </a:r>
            <a:r>
              <a:rPr lang="en-US" sz="3200" b="1" dirty="0"/>
              <a:t>: a nice nerd, but a nerd nonetheless</a:t>
            </a:r>
            <a:r>
              <a:rPr lang="en-US" sz="3200" dirty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		</a:t>
            </a:r>
            <a:r>
              <a:rPr lang="en-US" sz="2800" dirty="0"/>
              <a:t>A noun is repeated, not renamed, and information is added through emphasis.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sz="3200" dirty="0"/>
              <a:t>4. Mr. Jackson</a:t>
            </a:r>
            <a:r>
              <a:rPr lang="en-US" sz="3200" b="1" dirty="0"/>
              <a:t>, our milkman for many years,</a:t>
            </a:r>
            <a:r>
              <a:rPr lang="en-US" sz="3200" dirty="0"/>
              <a:t> is retiring.</a:t>
            </a:r>
          </a:p>
          <a:p>
            <a:pPr>
              <a:lnSpc>
                <a:spcPct val="80000"/>
              </a:lnSpc>
              <a:buNone/>
            </a:pPr>
            <a:r>
              <a:rPr lang="en-US" dirty="0"/>
              <a:t>			</a:t>
            </a:r>
            <a:r>
              <a:rPr lang="en-US" sz="2800" dirty="0"/>
              <a:t>Appositive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7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endParaRPr lang="en-US" dirty="0"/>
          </a:p>
          <a:p>
            <a:r>
              <a:rPr lang="en-US" sz="2800" dirty="0"/>
              <a:t>Same punctuation rules as for appositives. , - ( ) :</a:t>
            </a:r>
          </a:p>
          <a:p>
            <a:endParaRPr lang="en-US" dirty="0"/>
          </a:p>
          <a:p>
            <a:r>
              <a:rPr lang="en-US" sz="3200" dirty="0"/>
              <a:t>5. Gil was cautious, </a:t>
            </a:r>
            <a:r>
              <a:rPr lang="en-US" sz="3200" b="1" dirty="0"/>
              <a:t>and he was almost timid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4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  <a:p>
            <a:r>
              <a:rPr lang="en-US" sz="2800" dirty="0"/>
              <a:t>Same punctuation rules as for appositives. , - ( ) 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sz="4000" dirty="0"/>
              <a:t>5. Gil was cautious</a:t>
            </a:r>
            <a:r>
              <a:rPr lang="en-US" sz="4000" b="1" dirty="0"/>
              <a:t>, almost timid</a:t>
            </a:r>
            <a:r>
              <a:rPr lang="en-US" sz="4000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800" dirty="0"/>
              <a:t>Adjective set-off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4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sz="2800" dirty="0"/>
              <a:t>Same punctuation rules as for appositives. , - ( ) :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3600" dirty="0"/>
              <a:t>6. She enjoys sports</a:t>
            </a:r>
            <a:r>
              <a:rPr lang="en-US" sz="3600" b="1" dirty="0"/>
              <a:t>, and she practically lives for sports.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6151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sz="2800" dirty="0"/>
              <a:t>Same punctuation rules as for appositives. , - ( ) 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  <a:defRPr/>
            </a:pPr>
            <a:r>
              <a:rPr lang="en-US" sz="3200" dirty="0"/>
              <a:t>6. She enjoys</a:t>
            </a:r>
            <a:r>
              <a:rPr lang="en-US" sz="3200" b="1" dirty="0"/>
              <a:t>—practically lives for—</a:t>
            </a:r>
            <a:r>
              <a:rPr lang="en-US" sz="3200" dirty="0"/>
              <a:t>sports.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800" dirty="0"/>
              <a:t>Verb plus modifier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54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2800" dirty="0"/>
              <a:t>Same punctuation rules as for appositives. , - ( ) 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7. He expressed a deep interest in my coin collection, </a:t>
            </a:r>
            <a:r>
              <a:rPr lang="en-US" sz="3200" b="1" dirty="0"/>
              <a:t>and his interest was at times almost covetous.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47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sz="2800" dirty="0"/>
              <a:t>Same punctuation rules as for appositives. , - ( ) 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  <a:defRPr/>
            </a:pPr>
            <a:r>
              <a:rPr lang="en-US" sz="3600" dirty="0"/>
              <a:t>7. He expressed a deep </a:t>
            </a:r>
            <a:r>
              <a:rPr lang="en-US" sz="3600" b="1" dirty="0"/>
              <a:t>(at times almost covetous)</a:t>
            </a:r>
            <a:r>
              <a:rPr lang="en-US" sz="3600" dirty="0"/>
              <a:t> interest in my coin collection.</a:t>
            </a:r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sz="2400" dirty="0"/>
              <a:t>Adjective set-off—emphasis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3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100</TotalTime>
  <Words>381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Corbel</vt:lpstr>
      <vt:lpstr>Parallax</vt:lpstr>
      <vt:lpstr>Set-off Elements 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Set-off Elements 1</dc:title>
  <dc:creator>The Teacher</dc:creator>
  <cp:lastModifiedBy>ALAN BROCKMAN</cp:lastModifiedBy>
  <cp:revision>8</cp:revision>
  <dcterms:created xsi:type="dcterms:W3CDTF">2012-10-25T14:06:31Z</dcterms:created>
  <dcterms:modified xsi:type="dcterms:W3CDTF">2016-06-14T19:17:24Z</dcterms:modified>
</cp:coreProperties>
</file>