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handoutMasterIdLst>
    <p:handoutMasterId r:id="rId21"/>
  </p:handoutMasterIdLst>
  <p:sldIdLst>
    <p:sldId id="256" r:id="rId2"/>
    <p:sldId id="257" r:id="rId3"/>
    <p:sldId id="258" r:id="rId4"/>
    <p:sldId id="269" r:id="rId5"/>
    <p:sldId id="270" r:id="rId6"/>
    <p:sldId id="259" r:id="rId7"/>
    <p:sldId id="260" r:id="rId8"/>
    <p:sldId id="261" r:id="rId9"/>
    <p:sldId id="271" r:id="rId10"/>
    <p:sldId id="272" r:id="rId11"/>
    <p:sldId id="262" r:id="rId12"/>
    <p:sldId id="268" r:id="rId13"/>
    <p:sldId id="273" r:id="rId14"/>
    <p:sldId id="274" r:id="rId15"/>
    <p:sldId id="263" r:id="rId16"/>
    <p:sldId id="267" r:id="rId17"/>
    <p:sldId id="275" r:id="rId18"/>
    <p:sldId id="276" r:id="rId19"/>
    <p:sldId id="265" r:id="rId20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20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474CD59-D2A8-4919-95F9-FD146B4B3C5E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9EAF256-1FF5-4791-82E9-4A7D8A5A3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85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AD1-4DCF-481B-8F0B-F73295658B4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34C5-969E-4290-926F-55B11591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34667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AD1-4DCF-481B-8F0B-F73295658B4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34C5-969E-4290-926F-55B11591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3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AD1-4DCF-481B-8F0B-F73295658B4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34C5-969E-4290-926F-55B11591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81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AD1-4DCF-481B-8F0B-F73295658B4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34C5-969E-4290-926F-55B11591AC7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2680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AD1-4DCF-481B-8F0B-F73295658B4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34C5-969E-4290-926F-55B11591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81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AD1-4DCF-481B-8F0B-F73295658B4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34C5-969E-4290-926F-55B11591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60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AD1-4DCF-481B-8F0B-F73295658B4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34C5-969E-4290-926F-55B11591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08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AD1-4DCF-481B-8F0B-F73295658B4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34C5-969E-4290-926F-55B11591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50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AD1-4DCF-481B-8F0B-F73295658B4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34C5-969E-4290-926F-55B11591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57155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AD1-4DCF-481B-8F0B-F73295658B4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34C5-969E-4290-926F-55B11591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39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AD1-4DCF-481B-8F0B-F73295658B4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34C5-969E-4290-926F-55B11591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446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AD1-4DCF-481B-8F0B-F73295658B4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34C5-969E-4290-926F-55B11591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2459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AD1-4DCF-481B-8F0B-F73295658B4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34C5-969E-4290-926F-55B11591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09793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AD1-4DCF-481B-8F0B-F73295658B4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34C5-969E-4290-926F-55B11591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AD1-4DCF-481B-8F0B-F73295658B4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34C5-969E-4290-926F-55B11591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3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AD1-4DCF-481B-8F0B-F73295658B4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34C5-969E-4290-926F-55B11591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86550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5AD1-4DCF-481B-8F0B-F73295658B4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34C5-969E-4290-926F-55B11591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8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A025AD1-4DCF-481B-8F0B-F73295658B4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434C5-969E-4290-926F-55B11591A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983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98119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RHETORICAL ANALYSIS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2004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u="sng" dirty="0">
                <a:solidFill>
                  <a:srgbClr val="FFC000"/>
                </a:solidFill>
              </a:rPr>
              <a:t>theme</a:t>
            </a:r>
          </a:p>
          <a:p>
            <a:pPr algn="ctr"/>
            <a:r>
              <a:rPr lang="en-US" b="1" u="sng" dirty="0">
                <a:solidFill>
                  <a:srgbClr val="FFC000"/>
                </a:solidFill>
              </a:rPr>
              <a:t>symbol</a:t>
            </a:r>
          </a:p>
          <a:p>
            <a:pPr algn="ctr"/>
            <a:r>
              <a:rPr lang="en-US" b="1" u="sng" dirty="0">
                <a:solidFill>
                  <a:srgbClr val="FFC000"/>
                </a:solidFill>
              </a:rPr>
              <a:t>figure of speech</a:t>
            </a:r>
          </a:p>
          <a:p>
            <a:pPr algn="ctr"/>
            <a:r>
              <a:rPr lang="en-US" b="1" u="sng" dirty="0">
                <a:solidFill>
                  <a:srgbClr val="FFC000"/>
                </a:solidFill>
              </a:rPr>
              <a:t>simile</a:t>
            </a:r>
          </a:p>
          <a:p>
            <a:pPr algn="ctr"/>
            <a:r>
              <a:rPr lang="en-US" b="1" u="sng" dirty="0">
                <a:solidFill>
                  <a:srgbClr val="FFC000"/>
                </a:solidFill>
              </a:rPr>
              <a:t>metaphor</a:t>
            </a:r>
          </a:p>
          <a:p>
            <a:pPr algn="ctr"/>
            <a:r>
              <a:rPr lang="en-US" b="1" u="sng" dirty="0">
                <a:solidFill>
                  <a:srgbClr val="FFC000"/>
                </a:solidFill>
              </a:rPr>
              <a:t>rite of passage</a:t>
            </a:r>
          </a:p>
          <a:p>
            <a:pPr algn="ctr"/>
            <a:r>
              <a:rPr lang="en-US" b="1" u="sng" dirty="0">
                <a:solidFill>
                  <a:srgbClr val="FFC000"/>
                </a:solidFill>
              </a:rPr>
              <a:t> moment of insight</a:t>
            </a:r>
          </a:p>
          <a:p>
            <a:pPr algn="ctr"/>
            <a:r>
              <a:rPr lang="en-US" b="1" u="sng" dirty="0">
                <a:solidFill>
                  <a:srgbClr val="FFC000"/>
                </a:solidFill>
              </a:rPr>
              <a:t>trigger</a:t>
            </a:r>
            <a:endParaRPr lang="en-US" u="sng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30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4222BC-BDBE-41B8-9EF2-E0E36C312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0"/>
            <a:ext cx="7055380" cy="76200"/>
          </a:xfrm>
        </p:spPr>
        <p:txBody>
          <a:bodyPr/>
          <a:lstStyle/>
          <a:p>
            <a:r>
              <a:rPr lang="en-US" sz="800" dirty="0"/>
              <a:t>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0ABEB05-2091-48EC-9BD3-16782046E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304801"/>
            <a:ext cx="6711654" cy="5943606"/>
          </a:xfrm>
        </p:spPr>
        <p:txBody>
          <a:bodyPr/>
          <a:lstStyle/>
          <a:p>
            <a:r>
              <a:rPr lang="en-US" sz="3200" dirty="0"/>
              <a:t>1. In “The Scarlet Ibis”, it says:  “I did not know then that pride is a wonderful, terrible thing,  a seed that bears two, vines, life and death.  </a:t>
            </a:r>
            <a:r>
              <a:rPr lang="en-US" sz="3200" b="1" u="sng" dirty="0"/>
              <a:t>Metaphor</a:t>
            </a:r>
            <a:endParaRPr lang="en-US" sz="3200" dirty="0"/>
          </a:p>
          <a:p>
            <a:r>
              <a:rPr lang="en-US" sz="3200" dirty="0"/>
              <a:t>2.  “The muscles on his brawny arms are as strong as iron bands” </a:t>
            </a:r>
            <a:r>
              <a:rPr lang="en-US" sz="3200" b="1" u="sng" dirty="0"/>
              <a:t>Simile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352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629400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US" u="sng" dirty="0"/>
              <a:t>C-1. theme:</a:t>
            </a:r>
          </a:p>
          <a:p>
            <a:pPr>
              <a:buNone/>
            </a:pPr>
            <a:r>
              <a:rPr lang="en-US" u="sng" dirty="0"/>
              <a:t> D- 2.symbol: </a:t>
            </a:r>
          </a:p>
          <a:p>
            <a:pPr>
              <a:buNone/>
            </a:pPr>
            <a:r>
              <a:rPr lang="en-US" u="sng" dirty="0"/>
              <a:t> A-3. figure of speech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u="sng" dirty="0"/>
              <a:t>H- 4. similes:</a:t>
            </a:r>
          </a:p>
          <a:p>
            <a:pPr>
              <a:buNone/>
            </a:pPr>
            <a:r>
              <a:rPr lang="en-US" u="sng" dirty="0"/>
              <a:t>G- 5. metaphor:</a:t>
            </a:r>
          </a:p>
          <a:p>
            <a:pPr>
              <a:buNone/>
            </a:pPr>
            <a:r>
              <a:rPr lang="en-US" u="sng" dirty="0"/>
              <a:t> E-6. moment of insight:</a:t>
            </a:r>
            <a:endParaRPr lang="en-US" dirty="0"/>
          </a:p>
          <a:p>
            <a:pPr>
              <a:buNone/>
            </a:pPr>
            <a:r>
              <a:rPr lang="en-US" u="sng" dirty="0"/>
              <a:t> B-7. trigger: </a:t>
            </a:r>
          </a:p>
          <a:p>
            <a:pPr>
              <a:buNone/>
            </a:pPr>
            <a:r>
              <a:rPr lang="en-US" u="sng" dirty="0"/>
              <a:t> F-8. rite of passage:</a:t>
            </a:r>
          </a:p>
          <a:p>
            <a:pPr>
              <a:buNone/>
            </a:pPr>
            <a:r>
              <a:rPr lang="en-US" dirty="0"/>
              <a:t>A. A word or phrase that describes one thing in terms of another and is not meant to be understood on a literal level.</a:t>
            </a:r>
          </a:p>
          <a:p>
            <a:pPr>
              <a:buNone/>
            </a:pPr>
            <a:r>
              <a:rPr lang="en-US" dirty="0"/>
              <a:t>B. The event that brings to pass the </a:t>
            </a:r>
            <a:r>
              <a:rPr lang="en-US" i="1" dirty="0"/>
              <a:t>Moment of Insight.</a:t>
            </a:r>
          </a:p>
          <a:p>
            <a:pPr>
              <a:buNone/>
            </a:pPr>
            <a:r>
              <a:rPr lang="en-US" dirty="0"/>
              <a:t>C. The main idea in a work; the writer’s perception about life shared with the reader that is rarely directly stated.</a:t>
            </a:r>
          </a:p>
          <a:p>
            <a:pPr>
              <a:buNone/>
            </a:pPr>
            <a:r>
              <a:rPr lang="en-US" dirty="0"/>
              <a:t>D. A person, place, or object that stands for something beyond itself.</a:t>
            </a:r>
          </a:p>
          <a:p>
            <a:pPr>
              <a:buNone/>
            </a:pPr>
            <a:r>
              <a:rPr lang="en-US" dirty="0"/>
              <a:t>E. When the “light bulb comes on.”</a:t>
            </a:r>
          </a:p>
          <a:p>
            <a:pPr>
              <a:buNone/>
            </a:pPr>
            <a:r>
              <a:rPr lang="en-US" dirty="0"/>
              <a:t> F. A story that depicts a life-changing realization.</a:t>
            </a:r>
          </a:p>
          <a:p>
            <a:pPr>
              <a:buNone/>
            </a:pPr>
            <a:r>
              <a:rPr lang="en-US" dirty="0"/>
              <a:t>H.A figure of speech that makes a comparison between two unlike things, using explicit words such as like, as, resembles, or than.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65643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8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477000"/>
          </a:xfrm>
        </p:spPr>
        <p:txBody>
          <a:bodyPr numCol="2">
            <a:normAutofit fontScale="92500" lnSpcReduction="20000"/>
          </a:bodyPr>
          <a:lstStyle/>
          <a:p>
            <a:pPr>
              <a:buNone/>
            </a:pPr>
            <a:r>
              <a:rPr lang="en-US" sz="2300" u="sng" dirty="0"/>
              <a:t> 1. theme:</a:t>
            </a:r>
          </a:p>
          <a:p>
            <a:pPr>
              <a:buNone/>
            </a:pPr>
            <a:r>
              <a:rPr lang="en-US" sz="2300" u="sng" dirty="0"/>
              <a:t>  2.symbol: </a:t>
            </a:r>
          </a:p>
          <a:p>
            <a:pPr>
              <a:buNone/>
            </a:pPr>
            <a:r>
              <a:rPr lang="en-US" sz="2300" u="sng" dirty="0"/>
              <a:t>  3. figure of speech</a:t>
            </a:r>
            <a:r>
              <a:rPr lang="en-US" sz="2300" dirty="0"/>
              <a:t>:</a:t>
            </a:r>
          </a:p>
          <a:p>
            <a:pPr>
              <a:buNone/>
            </a:pPr>
            <a:r>
              <a:rPr lang="en-US" sz="2300" u="sng" dirty="0"/>
              <a:t>  4. similes:</a:t>
            </a:r>
          </a:p>
          <a:p>
            <a:pPr>
              <a:buNone/>
            </a:pPr>
            <a:r>
              <a:rPr lang="en-US" sz="2300" u="sng" dirty="0"/>
              <a:t>  5. metaphor:</a:t>
            </a:r>
          </a:p>
          <a:p>
            <a:pPr>
              <a:buNone/>
            </a:pPr>
            <a:r>
              <a:rPr lang="en-US" sz="2300" u="sng" dirty="0"/>
              <a:t>  6. moment of insight:</a:t>
            </a:r>
            <a:endParaRPr lang="en-US" sz="2300" dirty="0"/>
          </a:p>
          <a:p>
            <a:pPr>
              <a:buNone/>
            </a:pPr>
            <a:r>
              <a:rPr lang="en-US" sz="2300" u="sng" dirty="0"/>
              <a:t>  7. trigger: </a:t>
            </a:r>
          </a:p>
          <a:p>
            <a:pPr>
              <a:buNone/>
            </a:pPr>
            <a:r>
              <a:rPr lang="en-US" sz="2300" u="sng" dirty="0"/>
              <a:t>  8. rite of passage:</a:t>
            </a:r>
          </a:p>
          <a:p>
            <a:pPr>
              <a:buNone/>
            </a:pPr>
            <a:r>
              <a:rPr lang="en-US" sz="2300" dirty="0"/>
              <a:t>     A story that depicts a life-changing realization.</a:t>
            </a:r>
          </a:p>
          <a:p>
            <a:r>
              <a:rPr lang="en-US" sz="2300" dirty="0"/>
              <a:t>B. When the “light bulb comes on.”</a:t>
            </a:r>
          </a:p>
          <a:p>
            <a:r>
              <a:rPr lang="en-US" sz="2300" dirty="0"/>
              <a:t>C. A figure of speech that makes a comparison between two unlike things, using explicit words such as like, as, resembles, or than.</a:t>
            </a:r>
          </a:p>
          <a:p>
            <a:r>
              <a:rPr lang="en-US" sz="2300" dirty="0"/>
              <a:t>D. The event that brings to pass the</a:t>
            </a:r>
            <a:r>
              <a:rPr lang="en-US" sz="2300" i="1" dirty="0"/>
              <a:t> Moment of Insight.</a:t>
            </a:r>
          </a:p>
          <a:p>
            <a:r>
              <a:rPr lang="en-US" sz="2300" dirty="0"/>
              <a:t>D. A word or phrase that describes one thing in terms of another and is not meant to be understood on a literal level</a:t>
            </a:r>
          </a:p>
          <a:p>
            <a:r>
              <a:rPr lang="en-US" sz="2300" dirty="0"/>
              <a:t>E.</a:t>
            </a:r>
            <a:r>
              <a:rPr lang="en-US" sz="2400" dirty="0"/>
              <a:t> A figure of speech that makes a comparison between two unlike things, in which one becomes another thing without the use of the words like, as, than, or resembles.</a:t>
            </a:r>
            <a:endParaRPr lang="en-US" sz="2300" dirty="0"/>
          </a:p>
          <a:p>
            <a:r>
              <a:rPr lang="en-US" sz="2300" dirty="0"/>
              <a:t>E. A person, place, or object that stands for something beyond itself.</a:t>
            </a:r>
          </a:p>
          <a:p>
            <a:r>
              <a:rPr lang="en-US" sz="2300" dirty="0"/>
              <a:t>F. The main idea in a work; the writer’s perception about life shared with the reader that is rarely directly stated.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77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C55D64-6228-4BCB-97D2-E7AA396B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0"/>
            <a:ext cx="7055380" cy="152400"/>
          </a:xfrm>
        </p:spPr>
        <p:txBody>
          <a:bodyPr/>
          <a:lstStyle/>
          <a:p>
            <a:r>
              <a:rPr lang="en-US" sz="800" dirty="0"/>
              <a:t>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04E3837-22D3-4F8C-BC0B-AC8779DD0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457201"/>
            <a:ext cx="6711654" cy="5791206"/>
          </a:xfrm>
        </p:spPr>
        <p:txBody>
          <a:bodyPr/>
          <a:lstStyle/>
          <a:p>
            <a:r>
              <a:rPr lang="en-US" sz="3200" dirty="0"/>
              <a:t>1. And we looked straight into the eyes of the Council, but 	their eyes were as cold blue glass buttons. (From 	</a:t>
            </a:r>
            <a:r>
              <a:rPr lang="en-US" sz="3200" i="1" dirty="0"/>
              <a:t>Anthem</a:t>
            </a:r>
            <a:r>
              <a:rPr lang="en-US" sz="3200" dirty="0"/>
              <a:t>) </a:t>
            </a:r>
          </a:p>
          <a:p>
            <a:r>
              <a:rPr lang="en-US" sz="3200" dirty="0"/>
              <a:t>2. But we could not follow, for we were losing the puddle of 	light behind us. (From </a:t>
            </a:r>
            <a:r>
              <a:rPr lang="en-US" sz="3200" i="1" dirty="0"/>
              <a:t>Anthem</a:t>
            </a:r>
            <a:r>
              <a:rPr lang="en-US" sz="32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23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56FA90-306C-4B81-B374-E8C4F6BD5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304800"/>
            <a:ext cx="7055380" cy="228600"/>
          </a:xfrm>
        </p:spPr>
        <p:txBody>
          <a:bodyPr/>
          <a:lstStyle/>
          <a:p>
            <a:r>
              <a:rPr lang="en-US" sz="800" dirty="0"/>
              <a:t>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CB67F59-9319-410D-A069-046619300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762001"/>
            <a:ext cx="6711654" cy="5486406"/>
          </a:xfrm>
        </p:spPr>
        <p:txBody>
          <a:bodyPr/>
          <a:lstStyle/>
          <a:p>
            <a:r>
              <a:rPr lang="en-US" sz="3200" dirty="0"/>
              <a:t>1. And we looked straight into the eyes of the Council, but their eyes were </a:t>
            </a:r>
            <a:r>
              <a:rPr lang="en-US" sz="3200" b="1" u="sng" dirty="0"/>
              <a:t>as</a:t>
            </a:r>
            <a:r>
              <a:rPr lang="en-US" sz="3200" b="1" dirty="0"/>
              <a:t> cold blue glass buttons. </a:t>
            </a:r>
            <a:r>
              <a:rPr lang="en-US" sz="3200" dirty="0"/>
              <a:t>(From 	</a:t>
            </a:r>
            <a:r>
              <a:rPr lang="en-US" sz="3200" i="1" dirty="0"/>
              <a:t>Anthem</a:t>
            </a:r>
            <a:r>
              <a:rPr lang="en-US" sz="3200" dirty="0"/>
              <a:t>)         </a:t>
            </a:r>
            <a:r>
              <a:rPr lang="en-US" sz="3200" b="1" dirty="0"/>
              <a:t>SIMILE </a:t>
            </a:r>
          </a:p>
          <a:p>
            <a:r>
              <a:rPr lang="en-US" sz="3200" dirty="0"/>
              <a:t>2. But we could not follow, for we were losing </a:t>
            </a:r>
            <a:r>
              <a:rPr lang="en-US" sz="3200" b="1" dirty="0"/>
              <a:t>the puddle of light behind us.</a:t>
            </a:r>
            <a:r>
              <a:rPr lang="en-US" sz="3200" dirty="0"/>
              <a:t> (From </a:t>
            </a:r>
            <a:r>
              <a:rPr lang="en-US" sz="3200" i="1" dirty="0"/>
              <a:t>Anthem</a:t>
            </a:r>
            <a:r>
              <a:rPr lang="en-US" sz="3200" dirty="0"/>
              <a:t>)     </a:t>
            </a:r>
            <a:r>
              <a:rPr lang="en-US" sz="3200" b="1" dirty="0"/>
              <a:t>METAPHOR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5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8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172200"/>
          </a:xfrm>
        </p:spPr>
        <p:txBody>
          <a:bodyPr numCol="2">
            <a:normAutofit fontScale="92500" lnSpcReduction="10000"/>
          </a:bodyPr>
          <a:lstStyle/>
          <a:p>
            <a:r>
              <a:rPr lang="en-US" u="sng" dirty="0"/>
              <a:t>H  1. Theme:</a:t>
            </a:r>
            <a:endParaRPr lang="en-US" dirty="0"/>
          </a:p>
          <a:p>
            <a:r>
              <a:rPr lang="en-US" u="sng" dirty="0"/>
              <a:t>G  2.Symbol: </a:t>
            </a:r>
            <a:endParaRPr lang="en-US" dirty="0"/>
          </a:p>
          <a:p>
            <a:r>
              <a:rPr lang="en-US" u="sng" dirty="0"/>
              <a:t>E  3. Figure of Speech</a:t>
            </a:r>
            <a:r>
              <a:rPr lang="en-US" dirty="0"/>
              <a:t>:</a:t>
            </a:r>
          </a:p>
          <a:p>
            <a:r>
              <a:rPr lang="en-US" u="sng" dirty="0"/>
              <a:t>C 4. Similes</a:t>
            </a:r>
          </a:p>
          <a:p>
            <a:r>
              <a:rPr lang="en-US" u="sng" dirty="0"/>
              <a:t>F 5. Metaphor:</a:t>
            </a:r>
          </a:p>
          <a:p>
            <a:r>
              <a:rPr lang="en-US" sz="1800" u="sng" dirty="0"/>
              <a:t>A  6. Rite of Passage:</a:t>
            </a:r>
            <a:endParaRPr lang="en-US" sz="1800" dirty="0"/>
          </a:p>
          <a:p>
            <a:r>
              <a:rPr lang="en-US" u="sng" dirty="0"/>
              <a:t>B  7. Moment of Insight:</a:t>
            </a:r>
            <a:endParaRPr lang="en-US" dirty="0"/>
          </a:p>
          <a:p>
            <a:r>
              <a:rPr lang="en-US" u="sng" dirty="0"/>
              <a:t>C  8. Trigger: </a:t>
            </a:r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dirty="0"/>
              <a:t>      A. story that depicts a life-changing realization.</a:t>
            </a:r>
          </a:p>
          <a:p>
            <a:r>
              <a:rPr lang="en-US" dirty="0"/>
              <a:t>B. When the “light bulb comes on.”</a:t>
            </a:r>
          </a:p>
          <a:p>
            <a:r>
              <a:rPr lang="en-US" dirty="0"/>
              <a:t>C. A figure of speech that makes a comparison between two unlike things, using explicit words such as like, as, resembles, or than.</a:t>
            </a:r>
          </a:p>
          <a:p>
            <a:r>
              <a:rPr lang="en-US" dirty="0"/>
              <a:t>D. The event that brings to pass the</a:t>
            </a:r>
            <a:r>
              <a:rPr lang="en-US" i="1" dirty="0"/>
              <a:t> Moment of Insight.</a:t>
            </a:r>
          </a:p>
          <a:p>
            <a:r>
              <a:rPr lang="en-US" dirty="0"/>
              <a:t>E. A word or phrase that describes one thing in terms of another and is not meant to be understood on a literal level</a:t>
            </a:r>
          </a:p>
          <a:p>
            <a:r>
              <a:rPr lang="en-US" dirty="0"/>
              <a:t>F. A figure of speech that makes a comparison between two unlike things, in which one becomes another thing without the use of the words like, as, than, or resembles.</a:t>
            </a:r>
          </a:p>
          <a:p>
            <a:r>
              <a:rPr lang="en-US" dirty="0"/>
              <a:t>G. A person, place, or object that stands for something beyond itself.</a:t>
            </a:r>
          </a:p>
          <a:p>
            <a:r>
              <a:rPr lang="en-US" dirty="0"/>
              <a:t>H. The main idea in a work; the writer’s perception about life shared with the reader that is rarely directly stated.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909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9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324600"/>
          </a:xfrm>
        </p:spPr>
        <p:txBody>
          <a:bodyPr numCol="2">
            <a:normAutofit fontScale="92500" lnSpcReduction="20000"/>
          </a:bodyPr>
          <a:lstStyle/>
          <a:p>
            <a:r>
              <a:rPr lang="en-US" u="sng" dirty="0"/>
              <a:t>  1. theme:</a:t>
            </a:r>
            <a:endParaRPr lang="en-US" dirty="0"/>
          </a:p>
          <a:p>
            <a:r>
              <a:rPr lang="en-US" u="sng" dirty="0"/>
              <a:t>  2.symbol: </a:t>
            </a:r>
            <a:endParaRPr lang="en-US" dirty="0"/>
          </a:p>
          <a:p>
            <a:r>
              <a:rPr lang="en-US" u="sng" dirty="0"/>
              <a:t>  3. figure of speech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u="sng" dirty="0"/>
              <a:t>    4. similes:</a:t>
            </a:r>
          </a:p>
          <a:p>
            <a:pPr>
              <a:buNone/>
            </a:pPr>
            <a:r>
              <a:rPr lang="en-US" dirty="0"/>
              <a:t>     </a:t>
            </a:r>
            <a:r>
              <a:rPr lang="en-US" u="sng" dirty="0"/>
              <a:t>   5. metaphor:</a:t>
            </a:r>
            <a:endParaRPr lang="en-US" dirty="0"/>
          </a:p>
          <a:p>
            <a:r>
              <a:rPr lang="en-US" sz="2300" u="sng" dirty="0"/>
              <a:t>  6.rite of passage</a:t>
            </a:r>
            <a:r>
              <a:rPr lang="en-US" sz="2800" u="sng" dirty="0"/>
              <a:t>:</a:t>
            </a:r>
            <a:endParaRPr lang="en-US" dirty="0"/>
          </a:p>
          <a:p>
            <a:r>
              <a:rPr lang="en-US" u="sng" dirty="0"/>
              <a:t>  7. moment of insight:</a:t>
            </a:r>
            <a:endParaRPr lang="en-US" dirty="0"/>
          </a:p>
          <a:p>
            <a:r>
              <a:rPr lang="en-US" u="sng" dirty="0"/>
              <a:t>  8. trigger: </a:t>
            </a:r>
          </a:p>
          <a:p>
            <a:r>
              <a:rPr lang="en-US" dirty="0"/>
              <a:t>A. A figure of speech that makes a comparison between two unlike things, in which one becomes another thing without the use of the words like, as, than, or resembles.</a:t>
            </a:r>
          </a:p>
          <a:p>
            <a:r>
              <a:rPr lang="en-US" dirty="0"/>
              <a:t>B. When the “light bulb comes on.”</a:t>
            </a:r>
          </a:p>
          <a:p>
            <a:r>
              <a:rPr lang="en-US" dirty="0"/>
              <a:t>C. The event that brings to pass the</a:t>
            </a:r>
            <a:r>
              <a:rPr lang="en-US" i="1" dirty="0"/>
              <a:t> Moment of Insight.</a:t>
            </a:r>
          </a:p>
          <a:p>
            <a:r>
              <a:rPr lang="en-US" dirty="0"/>
              <a:t>D. A word or phrase that describes one thing in terms of another and is not meant to be understood on a literal level</a:t>
            </a:r>
          </a:p>
          <a:p>
            <a:r>
              <a:rPr lang="en-US" dirty="0"/>
              <a:t>E. A person, place, or object that stands for something beyond itself.</a:t>
            </a:r>
          </a:p>
          <a:p>
            <a:r>
              <a:rPr lang="en-US" dirty="0"/>
              <a:t>F. A figure of speech that makes a comparison between two unlike things, using explicit words such as like, as, resembles, or than.</a:t>
            </a:r>
          </a:p>
          <a:p>
            <a:r>
              <a:rPr lang="en-US" dirty="0"/>
              <a:t>F. A figure of speech that makes a comparison between two unlike things, using explicit words such as like, as, resembles, or than.</a:t>
            </a:r>
          </a:p>
          <a:p>
            <a:r>
              <a:rPr lang="en-US" sz="2400" dirty="0"/>
              <a:t>G. A story that depicts a life-changing realization.</a:t>
            </a:r>
            <a:endParaRPr lang="en-US" dirty="0"/>
          </a:p>
          <a:p>
            <a:r>
              <a:rPr lang="en-US" dirty="0"/>
              <a:t>H. The main idea in a work; the writer’s perception about life shared with the reader that is rarely directly stated. </a:t>
            </a:r>
          </a:p>
        </p:txBody>
      </p:sp>
    </p:spTree>
    <p:extLst>
      <p:ext uri="{BB962C8B-B14F-4D97-AF65-F5344CB8AC3E}">
        <p14:creationId xmlns:p14="http://schemas.microsoft.com/office/powerpoint/2010/main" val="1971434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C6F75D-4AF9-4D65-9A76-B63FFAA53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76200"/>
            <a:ext cx="7055380" cy="152400"/>
          </a:xfrm>
        </p:spPr>
        <p:txBody>
          <a:bodyPr/>
          <a:lstStyle/>
          <a:p>
            <a:r>
              <a:rPr lang="en-US" sz="800" dirty="0"/>
              <a:t>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B6CAB8-CAB4-46FE-BADA-45D7980D8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533401"/>
            <a:ext cx="6711654" cy="5715006"/>
          </a:xfrm>
        </p:spPr>
        <p:txBody>
          <a:bodyPr/>
          <a:lstStyle/>
          <a:p>
            <a:r>
              <a:rPr lang="en-US" sz="3200" dirty="0"/>
              <a:t>1. over a middle region where rocks lay like discolored monsters under the surface, then he was in the real sea- </a:t>
            </a:r>
          </a:p>
          <a:p>
            <a:r>
              <a:rPr lang="en-US" sz="3200" dirty="0"/>
              <a:t>2. Rainsford from “The Most Dangerous Game” describes himself: “I was the mouse to the Cossack’s cat.”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93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B2C2F4-1838-431F-8A67-95111DDB1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0"/>
            <a:ext cx="7055380" cy="76200"/>
          </a:xfrm>
        </p:spPr>
        <p:txBody>
          <a:bodyPr/>
          <a:lstStyle/>
          <a:p>
            <a:r>
              <a:rPr lang="en-US" sz="800" dirty="0"/>
              <a:t>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145575D-C3EB-4B28-944F-8990B954B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304801"/>
            <a:ext cx="6711654" cy="5943606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/>
              <a:t>1. over a middle region where rocks lay like discolored monsters under the surface, then he was in the real sea- </a:t>
            </a:r>
          </a:p>
          <a:p>
            <a:r>
              <a:rPr lang="en-US" sz="3500" b="1" dirty="0"/>
              <a:t>SIMILE </a:t>
            </a:r>
          </a:p>
          <a:p>
            <a:endParaRPr lang="en-US" sz="3500" dirty="0"/>
          </a:p>
          <a:p>
            <a:r>
              <a:rPr lang="en-US" sz="3500" dirty="0"/>
              <a:t>2. Rainsford from “The Most Dangerous Game” describes himself: “I was the mouse to the Cossack’s cat.” </a:t>
            </a:r>
            <a:r>
              <a:rPr lang="en-US" sz="3500" b="1" dirty="0"/>
              <a:t>METAPHOR</a:t>
            </a:r>
          </a:p>
          <a:p>
            <a:endParaRPr lang="en-US" sz="3200" dirty="0"/>
          </a:p>
          <a:p>
            <a:r>
              <a:rPr lang="en-US" b="1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60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10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477000"/>
          </a:xfrm>
        </p:spPr>
        <p:txBody>
          <a:bodyPr numCol="2">
            <a:normAutofit fontScale="92500" lnSpcReduction="20000"/>
          </a:bodyPr>
          <a:lstStyle/>
          <a:p>
            <a:r>
              <a:rPr lang="en-US" u="sng" dirty="0"/>
              <a:t>H 1. theme:</a:t>
            </a:r>
            <a:endParaRPr lang="en-US" dirty="0"/>
          </a:p>
          <a:p>
            <a:r>
              <a:rPr lang="en-US" u="sng" dirty="0"/>
              <a:t>E  2.symbol: </a:t>
            </a:r>
            <a:endParaRPr lang="en-US" dirty="0"/>
          </a:p>
          <a:p>
            <a:r>
              <a:rPr lang="en-US" u="sng" dirty="0"/>
              <a:t>D  3. figure of speech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     F</a:t>
            </a:r>
            <a:r>
              <a:rPr lang="en-US" u="sng" dirty="0"/>
              <a:t>   4. similes:</a:t>
            </a:r>
          </a:p>
          <a:p>
            <a:pPr>
              <a:buNone/>
            </a:pPr>
            <a:r>
              <a:rPr lang="en-US" dirty="0"/>
              <a:t>     A</a:t>
            </a:r>
            <a:r>
              <a:rPr lang="en-US" u="sng" dirty="0"/>
              <a:t>   5. metaphor:</a:t>
            </a:r>
            <a:endParaRPr lang="en-US" dirty="0"/>
          </a:p>
          <a:p>
            <a:r>
              <a:rPr lang="en-US" sz="2300" u="sng" dirty="0"/>
              <a:t>G  6.rite of passage</a:t>
            </a:r>
            <a:r>
              <a:rPr lang="en-US" sz="2800" u="sng" dirty="0"/>
              <a:t>:</a:t>
            </a:r>
            <a:endParaRPr lang="en-US" dirty="0"/>
          </a:p>
          <a:p>
            <a:r>
              <a:rPr lang="en-US" u="sng" dirty="0"/>
              <a:t>B  7. moment of insight:</a:t>
            </a:r>
            <a:endParaRPr lang="en-US" dirty="0"/>
          </a:p>
          <a:p>
            <a:r>
              <a:rPr lang="en-US" u="sng" dirty="0"/>
              <a:t>C  8. trigger: </a:t>
            </a:r>
          </a:p>
          <a:p>
            <a:r>
              <a:rPr lang="en-US" dirty="0"/>
              <a:t>A. A figure of speech that makes a comparison between two unlike things, in which one becomes another thing without the use of the words like, as, than, or resembles.</a:t>
            </a:r>
          </a:p>
          <a:p>
            <a:r>
              <a:rPr lang="en-US" dirty="0"/>
              <a:t>B. When the “light bulb comes on.”</a:t>
            </a:r>
          </a:p>
          <a:p>
            <a:r>
              <a:rPr lang="en-US" dirty="0"/>
              <a:t>C. The event that brings to pass the</a:t>
            </a:r>
            <a:r>
              <a:rPr lang="en-US" i="1" dirty="0"/>
              <a:t> Moment of Insight.</a:t>
            </a:r>
          </a:p>
          <a:p>
            <a:r>
              <a:rPr lang="en-US" dirty="0"/>
              <a:t>D. A word or phrase that describes one thing in terms of another and is not meant to be understood on a literal level</a:t>
            </a:r>
          </a:p>
          <a:p>
            <a:r>
              <a:rPr lang="en-US" dirty="0"/>
              <a:t>E. A person, place, or object that stands for something beyond itself.</a:t>
            </a:r>
          </a:p>
          <a:p>
            <a:r>
              <a:rPr lang="en-US" dirty="0"/>
              <a:t>F. A figure of speech that makes a comparison between two unlike things, using explicit words such as like, as, resembles, or than.</a:t>
            </a:r>
          </a:p>
          <a:p>
            <a:r>
              <a:rPr lang="en-US" dirty="0"/>
              <a:t>F. A figure of speech that makes a comparison between two unlike things, using explicit words such as like, as, resembles, or than.</a:t>
            </a:r>
          </a:p>
          <a:p>
            <a:r>
              <a:rPr lang="en-US" sz="1900" dirty="0"/>
              <a:t>G. A story that depicts a life-changing realization.</a:t>
            </a:r>
          </a:p>
          <a:p>
            <a:r>
              <a:rPr lang="en-US" dirty="0"/>
              <a:t>H. The main idea in a work; the writer’s perception about life shared with the reader that is rarely directly stated. </a:t>
            </a:r>
          </a:p>
        </p:txBody>
      </p:sp>
    </p:spTree>
    <p:extLst>
      <p:ext uri="{BB962C8B-B14F-4D97-AF65-F5344CB8AC3E}">
        <p14:creationId xmlns:p14="http://schemas.microsoft.com/office/powerpoint/2010/main" val="4164698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sz="3200" b="1" u="sng" dirty="0"/>
              <a:t>THEME: </a:t>
            </a:r>
            <a:r>
              <a:rPr lang="en-US" sz="3200" dirty="0"/>
              <a:t>The main idea in a work; the </a:t>
            </a:r>
            <a:r>
              <a:rPr lang="en-US" sz="3200" dirty="0" smtClean="0"/>
              <a:t>writer’s perception </a:t>
            </a:r>
            <a:r>
              <a:rPr lang="en-US" sz="3200" dirty="0"/>
              <a:t>about life shared with </a:t>
            </a:r>
            <a:r>
              <a:rPr lang="en-US" sz="3200" dirty="0" smtClean="0"/>
              <a:t>the </a:t>
            </a:r>
            <a:r>
              <a:rPr lang="en-US" sz="3200" dirty="0"/>
              <a:t>reader. </a:t>
            </a:r>
            <a:r>
              <a:rPr lang="en-US" sz="3200" u="sng" dirty="0"/>
              <a:t>Theme is rarely directly</a:t>
            </a:r>
            <a:endParaRPr lang="en-US" sz="3200" dirty="0"/>
          </a:p>
          <a:p>
            <a:pPr>
              <a:buNone/>
            </a:pPr>
            <a:r>
              <a:rPr lang="en-US" sz="3200" dirty="0"/>
              <a:t>		</a:t>
            </a:r>
            <a:r>
              <a:rPr lang="en-US" sz="3200" u="sng" dirty="0"/>
              <a:t>stated.</a:t>
            </a:r>
          </a:p>
          <a:p>
            <a:pPr>
              <a:buNone/>
            </a:pPr>
            <a:endParaRPr lang="en-US" sz="3200" u="sng" dirty="0"/>
          </a:p>
          <a:p>
            <a:pPr>
              <a:buNone/>
            </a:pPr>
            <a:r>
              <a:rPr lang="en-US" sz="3200" b="1" u="sng" dirty="0"/>
              <a:t>SYMBOL: </a:t>
            </a:r>
            <a:r>
              <a:rPr lang="en-US" sz="3200" dirty="0"/>
              <a:t>A person, place, or object that </a:t>
            </a:r>
          </a:p>
          <a:p>
            <a:pPr>
              <a:buNone/>
            </a:pPr>
            <a:r>
              <a:rPr lang="en-US" sz="3200" dirty="0"/>
              <a:t>		        stands for something beyond </a:t>
            </a:r>
          </a:p>
          <a:p>
            <a:pPr>
              <a:buNone/>
            </a:pPr>
            <a:r>
              <a:rPr lang="en-US" sz="3200" dirty="0"/>
              <a:t>   		        itself.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60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FIGURE OF SPEECH</a:t>
            </a:r>
            <a:r>
              <a:rPr lang="en-US" sz="2800" b="1" dirty="0"/>
              <a:t>: </a:t>
            </a:r>
            <a:r>
              <a:rPr lang="en-US" sz="2800" dirty="0"/>
              <a:t>A word or phrase that describes one thing in terms of another and is not meant to be understood on a literal level. Figures of speech always involve some sort of imaginative comparison between seemingly unlike things.  </a:t>
            </a:r>
          </a:p>
          <a:p>
            <a:r>
              <a:rPr lang="en-US" sz="2800" dirty="0"/>
              <a:t>Some 250 different types of figures of speech have been identified. The most common are </a:t>
            </a:r>
            <a:r>
              <a:rPr lang="en-US" sz="2800" b="1" dirty="0"/>
              <a:t>simile</a:t>
            </a:r>
            <a:r>
              <a:rPr lang="en-US" sz="2800" dirty="0"/>
              <a:t> (I wandered lonely as a cloud”), the </a:t>
            </a:r>
            <a:r>
              <a:rPr lang="en-US" sz="2800" b="1" dirty="0"/>
              <a:t>metaphor</a:t>
            </a:r>
            <a:r>
              <a:rPr lang="en-US" sz="2800" dirty="0"/>
              <a:t> (“Fame is a bee”), and </a:t>
            </a:r>
            <a:r>
              <a:rPr lang="en-US" sz="2800" b="1" dirty="0"/>
              <a:t>personification</a:t>
            </a:r>
            <a:r>
              <a:rPr lang="en-US" sz="2800" dirty="0"/>
              <a:t> (“The wind stood up and gave a shout”).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0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4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/>
          <a:lstStyle/>
          <a:p>
            <a:r>
              <a:rPr lang="en-US" sz="2800" b="1" u="sng" dirty="0"/>
              <a:t>SIMILES:</a:t>
            </a:r>
            <a:r>
              <a:rPr lang="en-US" sz="2800" dirty="0"/>
              <a:t> A figure of speech that makes a comparison between two unlike things, using explicit words such as </a:t>
            </a:r>
            <a:r>
              <a:rPr lang="en-US" sz="2800" b="1" dirty="0">
                <a:solidFill>
                  <a:srgbClr val="FFC000"/>
                </a:solidFill>
              </a:rPr>
              <a:t>l</a:t>
            </a:r>
            <a:r>
              <a:rPr lang="en-US" sz="2800" b="1" u="sng" dirty="0">
                <a:solidFill>
                  <a:srgbClr val="FFC000"/>
                </a:solidFill>
              </a:rPr>
              <a:t>ike</a:t>
            </a:r>
            <a:r>
              <a:rPr lang="en-US" sz="2800" b="1" u="sng" dirty="0"/>
              <a:t>, </a:t>
            </a:r>
            <a:r>
              <a:rPr lang="en-US" sz="2800" b="1" u="sng" dirty="0">
                <a:solidFill>
                  <a:srgbClr val="FFC000"/>
                </a:solidFill>
              </a:rPr>
              <a:t>as, resembles, </a:t>
            </a:r>
            <a:r>
              <a:rPr lang="en-US" sz="2800" u="sng" dirty="0"/>
              <a:t>or </a:t>
            </a:r>
            <a:r>
              <a:rPr lang="en-US" sz="2800" b="1" u="sng" dirty="0">
                <a:solidFill>
                  <a:srgbClr val="FFC000"/>
                </a:solidFill>
              </a:rPr>
              <a:t>than</a:t>
            </a:r>
            <a:r>
              <a:rPr lang="en-US" sz="2800" dirty="0"/>
              <a:t>.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i="1" dirty="0"/>
              <a:t>Eva’s eyes are</a:t>
            </a:r>
            <a:r>
              <a:rPr lang="en-US" sz="2800" i="1" dirty="0">
                <a:solidFill>
                  <a:srgbClr val="FFC000"/>
                </a:solidFill>
              </a:rPr>
              <a:t> </a:t>
            </a:r>
            <a:r>
              <a:rPr lang="en-US" sz="2800" b="1" i="1" dirty="0">
                <a:solidFill>
                  <a:srgbClr val="FFC000"/>
                </a:solidFill>
              </a:rPr>
              <a:t>as</a:t>
            </a:r>
            <a:r>
              <a:rPr lang="en-US" sz="2800" i="1" dirty="0">
                <a:solidFill>
                  <a:srgbClr val="FFC000"/>
                </a:solidFill>
              </a:rPr>
              <a:t> </a:t>
            </a:r>
            <a:r>
              <a:rPr lang="en-US" sz="2800" i="1" dirty="0"/>
              <a:t>green as emeralds</a:t>
            </a:r>
            <a:r>
              <a:rPr lang="en-US" sz="2800" dirty="0"/>
              <a:t>.</a:t>
            </a:r>
          </a:p>
          <a:p>
            <a:r>
              <a:rPr lang="en-US" sz="2800" i="1" dirty="0"/>
              <a:t>The moon shines </a:t>
            </a:r>
            <a:r>
              <a:rPr lang="en-US" sz="2800" b="1" i="1" dirty="0">
                <a:solidFill>
                  <a:srgbClr val="FFC000"/>
                </a:solidFill>
              </a:rPr>
              <a:t>like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/>
              <a:t>a fifty-cent piece.</a:t>
            </a:r>
            <a:endParaRPr lang="en-US" sz="2800" dirty="0"/>
          </a:p>
          <a:p>
            <a:r>
              <a:rPr lang="en-US" sz="2800" i="1" dirty="0"/>
              <a:t>A complexion smoother </a:t>
            </a:r>
            <a:r>
              <a:rPr lang="en-US" sz="2800" b="1" i="1" dirty="0">
                <a:solidFill>
                  <a:srgbClr val="FFC000"/>
                </a:solidFill>
              </a:rPr>
              <a:t>than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/>
              <a:t>polished marble</a:t>
            </a:r>
            <a:endParaRPr lang="en-US" sz="2800" dirty="0"/>
          </a:p>
          <a:p>
            <a:r>
              <a:rPr lang="en-US" sz="2800" i="1" dirty="0"/>
              <a:t>A mind </a:t>
            </a:r>
            <a:r>
              <a:rPr lang="en-US" sz="2800" b="1" i="1" dirty="0">
                <a:solidFill>
                  <a:srgbClr val="FFC000"/>
                </a:solidFill>
              </a:rPr>
              <a:t>resembling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/>
              <a:t>a deep cave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35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5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 lnSpcReduction="10000"/>
          </a:bodyPr>
          <a:lstStyle/>
          <a:p>
            <a:r>
              <a:rPr lang="en-US" sz="2800" b="1" u="sng" dirty="0"/>
              <a:t>METAPHOR:</a:t>
            </a:r>
            <a:r>
              <a:rPr lang="en-US" sz="2800" dirty="0"/>
              <a:t> A figure of speech that makes a comparison between two unlike things, in which one becomes another thing </a:t>
            </a:r>
            <a:r>
              <a:rPr lang="en-US" sz="2800" b="1" u="sng" dirty="0"/>
              <a:t>without</a:t>
            </a:r>
            <a:r>
              <a:rPr lang="en-US" sz="2800" dirty="0"/>
              <a:t> the use of the words </a:t>
            </a:r>
            <a:r>
              <a:rPr lang="en-US" sz="2800" b="1" dirty="0"/>
              <a:t>like</a:t>
            </a:r>
            <a:r>
              <a:rPr lang="en-US" sz="2800" dirty="0"/>
              <a:t>, </a:t>
            </a:r>
            <a:r>
              <a:rPr lang="en-US" sz="2800" b="1" dirty="0"/>
              <a:t>as</a:t>
            </a:r>
            <a:r>
              <a:rPr lang="en-US" sz="2800" dirty="0"/>
              <a:t>,	</a:t>
            </a:r>
            <a:r>
              <a:rPr lang="en-US" sz="2800" b="1" dirty="0"/>
              <a:t>than</a:t>
            </a:r>
            <a:r>
              <a:rPr lang="en-US" sz="2800" dirty="0"/>
              <a:t>, or </a:t>
            </a:r>
            <a:r>
              <a:rPr lang="en-US" sz="2800" b="1" dirty="0"/>
              <a:t>resembles</a:t>
            </a:r>
            <a:r>
              <a:rPr lang="en-US" sz="2800" dirty="0"/>
              <a:t>.</a:t>
            </a:r>
          </a:p>
          <a:p>
            <a:r>
              <a:rPr lang="en-US" sz="2800" u="sng" dirty="0"/>
              <a:t>Direct metaphor</a:t>
            </a:r>
            <a:r>
              <a:rPr lang="en-US" sz="2800" dirty="0"/>
              <a:t> directly compares the two things by the use of a verb such as </a:t>
            </a:r>
            <a:r>
              <a:rPr lang="en-US" sz="2800" b="1" u="sng" dirty="0"/>
              <a:t>is</a:t>
            </a:r>
            <a:r>
              <a:rPr lang="en-US" sz="2800" dirty="0"/>
              <a:t>. </a:t>
            </a:r>
            <a:r>
              <a:rPr lang="en-US" sz="2800" b="1" i="1" dirty="0"/>
              <a:t>The city </a:t>
            </a:r>
            <a:r>
              <a:rPr lang="en-US" sz="2800" b="1" i="1" u="sng" dirty="0"/>
              <a:t>is</a:t>
            </a:r>
            <a:r>
              <a:rPr lang="en-US" sz="2800" b="1" i="1" dirty="0"/>
              <a:t> a</a:t>
            </a:r>
            <a:r>
              <a:rPr lang="en-US" sz="2800" b="1" dirty="0"/>
              <a:t> </a:t>
            </a:r>
            <a:r>
              <a:rPr lang="en-US" sz="2800" b="1" i="1" dirty="0"/>
              <a:t>sleeping woman.</a:t>
            </a:r>
            <a:endParaRPr lang="en-US" sz="2800" b="1" dirty="0"/>
          </a:p>
          <a:p>
            <a:r>
              <a:rPr lang="en-US" sz="2800" u="sng" dirty="0"/>
              <a:t>Implied metaphor</a:t>
            </a:r>
            <a:r>
              <a:rPr lang="en-US" sz="2800" dirty="0"/>
              <a:t> implies or suggests the comparison between the two things, </a:t>
            </a:r>
            <a:r>
              <a:rPr lang="en-US" sz="2800" b="1" u="sng" dirty="0"/>
              <a:t>without</a:t>
            </a:r>
            <a:r>
              <a:rPr lang="en-US" sz="2800" dirty="0"/>
              <a:t> using </a:t>
            </a:r>
            <a:r>
              <a:rPr lang="en-US" sz="2800" b="1" u="sng" dirty="0"/>
              <a:t>is</a:t>
            </a:r>
            <a:r>
              <a:rPr lang="en-US" sz="2800" dirty="0"/>
              <a:t>. </a:t>
            </a:r>
          </a:p>
          <a:p>
            <a:r>
              <a:rPr lang="en-US" sz="2800" b="1" i="1" dirty="0"/>
              <a:t>The city sleeps peacefully.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4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r>
              <a:rPr lang="en-US" sz="800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200" b="1" u="sng" dirty="0"/>
              <a:t>RITE OF PASSAGE: </a:t>
            </a:r>
            <a:r>
              <a:rPr lang="en-US" sz="3200" dirty="0"/>
              <a:t>A story that depicts a </a:t>
            </a:r>
          </a:p>
          <a:p>
            <a:pPr>
              <a:buNone/>
            </a:pPr>
            <a:r>
              <a:rPr lang="en-US" sz="3200" dirty="0"/>
              <a:t>				   life-changing realization.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/>
              <a:t>The Hobbit</a:t>
            </a:r>
          </a:p>
          <a:p>
            <a:pPr>
              <a:buNone/>
            </a:pPr>
            <a:r>
              <a:rPr lang="en-US" sz="3200" dirty="0"/>
              <a:t>The Lord of the Rings</a:t>
            </a:r>
          </a:p>
          <a:p>
            <a:pPr>
              <a:buNone/>
            </a:pPr>
            <a:r>
              <a:rPr lang="en-US" sz="3200" dirty="0"/>
              <a:t>Harry Potter</a:t>
            </a:r>
          </a:p>
          <a:p>
            <a:pPr>
              <a:buNone/>
            </a:pPr>
            <a:r>
              <a:rPr lang="en-US" sz="3200" dirty="0"/>
              <a:t>Star </a:t>
            </a:r>
            <a:r>
              <a:rPr lang="en-US" sz="3200" dirty="0" smtClean="0"/>
              <a:t>Wars</a:t>
            </a:r>
          </a:p>
          <a:p>
            <a:pPr>
              <a:buNone/>
            </a:pPr>
            <a:r>
              <a:rPr lang="en-US" sz="3200" dirty="0" smtClean="0"/>
              <a:t>Wonder Woman</a:t>
            </a:r>
          </a:p>
          <a:p>
            <a:pPr>
              <a:buNone/>
            </a:pPr>
            <a:r>
              <a:rPr lang="en-US" sz="3200" dirty="0" smtClean="0"/>
              <a:t>Divergent</a:t>
            </a:r>
          </a:p>
          <a:p>
            <a:pPr>
              <a:buNone/>
            </a:pPr>
            <a:r>
              <a:rPr lang="en-US" sz="3200" smtClean="0"/>
              <a:t>Hunger Games</a:t>
            </a:r>
            <a:endParaRPr lang="en-US" sz="3200" dirty="0"/>
          </a:p>
          <a:p>
            <a:pPr>
              <a:buNone/>
            </a:pPr>
            <a:r>
              <a:rPr lang="en-US" sz="3200" dirty="0" smtClean="0"/>
              <a:t>Odyssey </a:t>
            </a:r>
            <a:r>
              <a:rPr lang="en-US" sz="3200" dirty="0"/>
              <a:t>(ancient Greek)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u="sng" dirty="0"/>
              <a:t>MOMENT OF INSIGHT: </a:t>
            </a:r>
            <a:r>
              <a:rPr lang="en-US" sz="3200" dirty="0"/>
              <a:t>When the “light bulb comes on.”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b="1" u="sng" dirty="0"/>
              <a:t>TRIGGER: </a:t>
            </a:r>
            <a:r>
              <a:rPr lang="en-US" sz="3200" dirty="0"/>
              <a:t>The event that brings to pass the </a:t>
            </a:r>
          </a:p>
          <a:p>
            <a:pPr>
              <a:buNone/>
            </a:pPr>
            <a:r>
              <a:rPr lang="en-US" sz="3200" dirty="0"/>
              <a:t>		          </a:t>
            </a:r>
            <a:r>
              <a:rPr lang="en-US" sz="3200" i="1" dirty="0"/>
              <a:t>Moment of Insight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079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324600"/>
          </a:xfrm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r>
              <a:rPr lang="en-US" sz="8000" b="1" u="sng" dirty="0"/>
              <a:t>  1. theme:</a:t>
            </a:r>
            <a:endParaRPr lang="en-US" sz="8000" u="sng" dirty="0"/>
          </a:p>
          <a:p>
            <a:pPr>
              <a:buNone/>
            </a:pPr>
            <a:r>
              <a:rPr lang="en-US" sz="8000" b="1" u="sng" dirty="0"/>
              <a:t>  2.symbol: </a:t>
            </a:r>
          </a:p>
          <a:p>
            <a:pPr>
              <a:buNone/>
            </a:pPr>
            <a:r>
              <a:rPr lang="en-US" sz="8000" b="1" u="sng" dirty="0"/>
              <a:t>  3. figure of speech</a:t>
            </a:r>
            <a:r>
              <a:rPr lang="en-US" sz="8000" b="1" dirty="0"/>
              <a:t>:</a:t>
            </a:r>
          </a:p>
          <a:p>
            <a:pPr>
              <a:buNone/>
            </a:pPr>
            <a:r>
              <a:rPr lang="en-US" sz="8000" b="1" u="sng" dirty="0"/>
              <a:t>  4. similes:</a:t>
            </a:r>
          </a:p>
          <a:p>
            <a:pPr>
              <a:buNone/>
            </a:pPr>
            <a:r>
              <a:rPr lang="en-US" sz="8000" b="1" u="sng" dirty="0"/>
              <a:t>  5. metaphor:</a:t>
            </a:r>
          </a:p>
          <a:p>
            <a:pPr>
              <a:buNone/>
            </a:pPr>
            <a:r>
              <a:rPr lang="en-US" sz="8000" b="1" u="sng" dirty="0"/>
              <a:t>  6. moment of insight:</a:t>
            </a:r>
            <a:endParaRPr lang="en-US" sz="8000" dirty="0"/>
          </a:p>
          <a:p>
            <a:pPr>
              <a:buNone/>
            </a:pPr>
            <a:r>
              <a:rPr lang="en-US" sz="8000" b="1" u="sng" dirty="0"/>
              <a:t>  7. trigger: </a:t>
            </a:r>
          </a:p>
          <a:p>
            <a:pPr>
              <a:buNone/>
            </a:pPr>
            <a:r>
              <a:rPr lang="en-US" sz="8000" b="1" u="sng" dirty="0"/>
              <a:t>  8. rite of passage:</a:t>
            </a:r>
          </a:p>
          <a:p>
            <a:pPr>
              <a:buNone/>
            </a:pPr>
            <a:r>
              <a:rPr lang="en-US" sz="8000" dirty="0"/>
              <a:t>A. A word or phrase that describes one thing in terms of another and is not meant to be understood on a literal level.</a:t>
            </a:r>
          </a:p>
          <a:p>
            <a:pPr>
              <a:buNone/>
            </a:pPr>
            <a:r>
              <a:rPr lang="en-US" sz="8000" dirty="0"/>
              <a:t>B. The event that brings to pass the </a:t>
            </a:r>
            <a:r>
              <a:rPr lang="en-US" sz="8000" i="1" dirty="0"/>
              <a:t>Moment of Insight.</a:t>
            </a:r>
          </a:p>
          <a:p>
            <a:pPr>
              <a:buNone/>
            </a:pPr>
            <a:r>
              <a:rPr lang="en-US" sz="8000" dirty="0"/>
              <a:t>C. The main idea in a work; the writer’s perception about life shared with the reader that is rarely directly stated.</a:t>
            </a:r>
          </a:p>
          <a:p>
            <a:pPr>
              <a:buNone/>
            </a:pPr>
            <a:r>
              <a:rPr lang="en-US" sz="8000" dirty="0"/>
              <a:t>D. A person, place, or object that stands for something beyond itself.</a:t>
            </a:r>
          </a:p>
          <a:p>
            <a:pPr>
              <a:buNone/>
            </a:pPr>
            <a:r>
              <a:rPr lang="en-US" sz="8000" dirty="0"/>
              <a:t>E. When the “light bulb comes on.”</a:t>
            </a:r>
          </a:p>
          <a:p>
            <a:pPr>
              <a:buNone/>
            </a:pPr>
            <a:r>
              <a:rPr lang="en-US" sz="8000" dirty="0"/>
              <a:t>F. A story that depicts a life-changing realization.</a:t>
            </a:r>
          </a:p>
          <a:p>
            <a:pPr>
              <a:buNone/>
            </a:pPr>
            <a:r>
              <a:rPr lang="en-US" sz="8000" dirty="0"/>
              <a:t>G. A figure of speech that makes a comparison between two unlike things, in which one becomes another thing </a:t>
            </a:r>
            <a:r>
              <a:rPr lang="en-US" sz="8000" b="1" u="sng" dirty="0"/>
              <a:t>without</a:t>
            </a:r>
            <a:r>
              <a:rPr lang="en-US" sz="8000" dirty="0"/>
              <a:t> the use of the words </a:t>
            </a:r>
            <a:r>
              <a:rPr lang="en-US" sz="8000" b="1" dirty="0"/>
              <a:t>like</a:t>
            </a:r>
            <a:r>
              <a:rPr lang="en-US" sz="8000" dirty="0"/>
              <a:t>, </a:t>
            </a:r>
            <a:r>
              <a:rPr lang="en-US" sz="8000" b="1" dirty="0" err="1"/>
              <a:t>as</a:t>
            </a:r>
            <a:r>
              <a:rPr lang="en-US" sz="8000" dirty="0" err="1"/>
              <a:t>,</a:t>
            </a:r>
            <a:r>
              <a:rPr lang="en-US" sz="8000" b="1" dirty="0" err="1"/>
              <a:t>than</a:t>
            </a:r>
            <a:r>
              <a:rPr lang="en-US" sz="8000" dirty="0"/>
              <a:t>, or </a:t>
            </a:r>
            <a:r>
              <a:rPr lang="en-US" sz="8000" b="1" dirty="0"/>
              <a:t>resembles</a:t>
            </a:r>
            <a:r>
              <a:rPr lang="en-US" sz="8000" dirty="0"/>
              <a:t>.</a:t>
            </a:r>
          </a:p>
          <a:p>
            <a:pPr>
              <a:buNone/>
            </a:pPr>
            <a:r>
              <a:rPr lang="en-US" sz="8000" dirty="0"/>
              <a:t>H.A figure of speech that makes a comparison between two unlike things, using explicit words such as </a:t>
            </a:r>
            <a:r>
              <a:rPr lang="en-US" sz="8000" b="1" dirty="0"/>
              <a:t>l</a:t>
            </a:r>
            <a:r>
              <a:rPr lang="en-US" sz="8000" b="1" u="sng" dirty="0"/>
              <a:t>ike, as, resembles, </a:t>
            </a:r>
            <a:r>
              <a:rPr lang="en-US" sz="8000" u="sng" dirty="0"/>
              <a:t>or </a:t>
            </a:r>
            <a:r>
              <a:rPr lang="en-US" sz="8000" b="1" u="sng" dirty="0"/>
              <a:t>than</a:t>
            </a:r>
            <a:r>
              <a:rPr lang="en-US" sz="8000" dirty="0"/>
              <a:t>.</a:t>
            </a:r>
          </a:p>
          <a:p>
            <a:pPr>
              <a:buNone/>
            </a:pPr>
            <a:endParaRPr lang="en-US" sz="7200" dirty="0"/>
          </a:p>
          <a:p>
            <a:pPr>
              <a:buNone/>
            </a:pPr>
            <a:endParaRPr lang="en-US" sz="70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65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863A18-DD78-4C36-9078-4D15EB11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76200"/>
            <a:ext cx="7055380" cy="76200"/>
          </a:xfrm>
        </p:spPr>
        <p:txBody>
          <a:bodyPr/>
          <a:lstStyle/>
          <a:p>
            <a:r>
              <a:rPr lang="en-US" sz="800" dirty="0"/>
              <a:t>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1ED1C9-F5A3-42D7-899C-E5CA7BDC0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304801"/>
            <a:ext cx="6711654" cy="5943606"/>
          </a:xfrm>
        </p:spPr>
        <p:txBody>
          <a:bodyPr/>
          <a:lstStyle/>
          <a:p>
            <a:r>
              <a:rPr lang="en-US" sz="3200" dirty="0"/>
              <a:t>1. In “The Scarlet Ibis”, it says:  “I did not know then that pride is a wonderful, terrible thing,  a seed that bears two, vines, life and death.  </a:t>
            </a:r>
          </a:p>
          <a:p>
            <a:r>
              <a:rPr lang="en-US" sz="3200" dirty="0"/>
              <a:t>2.  “The muscles on his brawny arms are as strong as iron bands”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0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1765</TotalTime>
  <Words>1732</Words>
  <Application>Microsoft Office PowerPoint</Application>
  <PresentationFormat>On-screen Show (4:3)</PresentationFormat>
  <Paragraphs>180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Ion</vt:lpstr>
      <vt:lpstr>RHETORICAL ANALYSIS 1</vt:lpstr>
      <vt:lpstr>2</vt:lpstr>
      <vt:lpstr>3</vt:lpstr>
      <vt:lpstr>4</vt:lpstr>
      <vt:lpstr>5</vt:lpstr>
      <vt:lpstr>4</vt:lpstr>
      <vt:lpstr>5</vt:lpstr>
      <vt:lpstr>6</vt:lpstr>
      <vt:lpstr>9</vt:lpstr>
      <vt:lpstr>10</vt:lpstr>
      <vt:lpstr>7</vt:lpstr>
      <vt:lpstr>8</vt:lpstr>
      <vt:lpstr>13</vt:lpstr>
      <vt:lpstr>14</vt:lpstr>
      <vt:lpstr>8</vt:lpstr>
      <vt:lpstr>9</vt:lpstr>
      <vt:lpstr>18</vt:lpstr>
      <vt:lpstr>18</vt:lpstr>
      <vt:lpstr>10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RHETORICAL ANALYSIS 1</dc:title>
  <dc:creator>Alan</dc:creator>
  <cp:lastModifiedBy>Camille Rowley</cp:lastModifiedBy>
  <cp:revision>33</cp:revision>
  <cp:lastPrinted>2017-08-25T17:47:16Z</cp:lastPrinted>
  <dcterms:created xsi:type="dcterms:W3CDTF">2015-08-08T19:17:59Z</dcterms:created>
  <dcterms:modified xsi:type="dcterms:W3CDTF">2017-08-29T19:32:51Z</dcterms:modified>
</cp:coreProperties>
</file>